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59C1B51A-F9D6-4034-86C0-E86CA2C2CB8C}" type="datetimeFigureOut">
              <a:rPr lang="ar-IQ" smtClean="0"/>
              <a:t>03/04/1440</a:t>
            </a:fld>
            <a:endParaRPr lang="ar-IQ"/>
          </a:p>
        </p:txBody>
      </p:sp>
      <p:sp>
        <p:nvSpPr>
          <p:cNvPr id="23" name="Slide Number Placeholder 22"/>
          <p:cNvSpPr>
            <a:spLocks noGrp="1"/>
          </p:cNvSpPr>
          <p:nvPr>
            <p:ph type="sldNum" sz="quarter" idx="11"/>
          </p:nvPr>
        </p:nvSpPr>
        <p:spPr/>
        <p:txBody>
          <a:bodyPr/>
          <a:lstStyle/>
          <a:p>
            <a:fld id="{B4F63CB8-8A85-42CF-BD93-5CD6E224F6E2}" type="slidenum">
              <a:rPr lang="ar-IQ" smtClean="0"/>
              <a:t>‹#›</a:t>
            </a:fld>
            <a:endParaRPr lang="ar-IQ"/>
          </a:p>
        </p:txBody>
      </p:sp>
      <p:sp>
        <p:nvSpPr>
          <p:cNvPr id="24" name="Footer Placeholder 23"/>
          <p:cNvSpPr>
            <a:spLocks noGrp="1"/>
          </p:cNvSpPr>
          <p:nvPr>
            <p:ph type="ftr" sz="quarter" idx="12"/>
          </p:nvPr>
        </p:nvSpPr>
        <p:spPr/>
        <p:txBody>
          <a:bodyPr/>
          <a:lstStyle/>
          <a:p>
            <a:endParaRPr lang="ar-IQ"/>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9C1B51A-F9D6-4034-86C0-E86CA2C2CB8C}" type="datetimeFigureOut">
              <a:rPr lang="ar-IQ" smtClean="0"/>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F63CB8-8A85-42CF-BD93-5CD6E224F6E2}"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9C1B51A-F9D6-4034-86C0-E86CA2C2CB8C}" type="datetimeFigureOut">
              <a:rPr lang="ar-IQ" smtClean="0"/>
              <a:t>03/04/1440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4F63CB8-8A85-42CF-BD93-5CD6E224F6E2}"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Date Placeholder 11"/>
          <p:cNvSpPr>
            <a:spLocks noGrp="1"/>
          </p:cNvSpPr>
          <p:nvPr>
            <p:ph type="dt" sz="half" idx="14"/>
          </p:nvPr>
        </p:nvSpPr>
        <p:spPr/>
        <p:txBody>
          <a:bodyPr/>
          <a:lstStyle/>
          <a:p>
            <a:fld id="{59C1B51A-F9D6-4034-86C0-E86CA2C2CB8C}" type="datetimeFigureOut">
              <a:rPr lang="ar-IQ" smtClean="0"/>
              <a:t>03/04/1440</a:t>
            </a:fld>
            <a:endParaRPr lang="ar-IQ"/>
          </a:p>
        </p:txBody>
      </p:sp>
      <p:sp>
        <p:nvSpPr>
          <p:cNvPr id="19" name="Slide Number Placeholder 18"/>
          <p:cNvSpPr>
            <a:spLocks noGrp="1"/>
          </p:cNvSpPr>
          <p:nvPr>
            <p:ph type="sldNum" sz="quarter" idx="15"/>
          </p:nvPr>
        </p:nvSpPr>
        <p:spPr/>
        <p:txBody>
          <a:bodyPr/>
          <a:lstStyle/>
          <a:p>
            <a:fld id="{B4F63CB8-8A85-42CF-BD93-5CD6E224F6E2}" type="slidenum">
              <a:rPr lang="ar-IQ" smtClean="0"/>
              <a:t>‹#›</a:t>
            </a:fld>
            <a:endParaRPr lang="ar-IQ"/>
          </a:p>
        </p:txBody>
      </p:sp>
      <p:sp>
        <p:nvSpPr>
          <p:cNvPr id="21" name="Footer Placeholder 20"/>
          <p:cNvSpPr>
            <a:spLocks noGrp="1"/>
          </p:cNvSpPr>
          <p:nvPr>
            <p:ph type="ftr" sz="quarter" idx="16"/>
          </p:nvPr>
        </p:nvSpPr>
        <p:spPr/>
        <p:txBody>
          <a:bodyPr/>
          <a:lstStyle/>
          <a:p>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6" name="Date Placeholder 15"/>
          <p:cNvSpPr>
            <a:spLocks noGrp="1"/>
          </p:cNvSpPr>
          <p:nvPr>
            <p:ph type="dt" sz="half" idx="10"/>
          </p:nvPr>
        </p:nvSpPr>
        <p:spPr/>
        <p:txBody>
          <a:bodyPr/>
          <a:lstStyle/>
          <a:p>
            <a:fld id="{59C1B51A-F9D6-4034-86C0-E86CA2C2CB8C}" type="datetimeFigureOut">
              <a:rPr lang="ar-IQ" smtClean="0"/>
              <a:t>03/04/1440</a:t>
            </a:fld>
            <a:endParaRPr lang="ar-IQ"/>
          </a:p>
        </p:txBody>
      </p:sp>
      <p:sp>
        <p:nvSpPr>
          <p:cNvPr id="20" name="Slide Number Placeholder 19"/>
          <p:cNvSpPr>
            <a:spLocks noGrp="1"/>
          </p:cNvSpPr>
          <p:nvPr>
            <p:ph type="sldNum" sz="quarter" idx="11"/>
          </p:nvPr>
        </p:nvSpPr>
        <p:spPr/>
        <p:txBody>
          <a:bodyPr/>
          <a:lstStyle/>
          <a:p>
            <a:fld id="{B4F63CB8-8A85-42CF-BD93-5CD6E224F6E2}" type="slidenum">
              <a:rPr lang="ar-IQ" smtClean="0"/>
              <a:t>‹#›</a:t>
            </a:fld>
            <a:endParaRPr lang="ar-IQ"/>
          </a:p>
        </p:txBody>
      </p:sp>
      <p:sp>
        <p:nvSpPr>
          <p:cNvPr id="21" name="Footer Placeholder 20"/>
          <p:cNvSpPr>
            <a:spLocks noGrp="1"/>
          </p:cNvSpPr>
          <p:nvPr>
            <p:ph type="ftr" sz="quarter" idx="12"/>
          </p:nvPr>
        </p:nvSpPr>
        <p:spPr/>
        <p:txBody>
          <a:bodyPr/>
          <a:lstStyle/>
          <a:p>
            <a:endParaRPr lang="ar-IQ"/>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ar-SA" smtClean="0"/>
              <a:t>انقر لتحرير نمط العنوان الرئيسي</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7" name="Title 26"/>
          <p:cNvSpPr>
            <a:spLocks noGrp="1"/>
          </p:cNvSpPr>
          <p:nvPr>
            <p:ph type="title"/>
          </p:nvPr>
        </p:nvSpPr>
        <p:spPr/>
        <p:txBody>
          <a:bodyPr/>
          <a:lstStyle/>
          <a:p>
            <a:r>
              <a:rPr lang="ar-SA" smtClean="0"/>
              <a:t>انقر لتحرير نمط العنوان الرئيسي</a:t>
            </a:r>
            <a:endParaRPr lang="en-US" dirty="0"/>
          </a:p>
        </p:txBody>
      </p:sp>
      <p:sp>
        <p:nvSpPr>
          <p:cNvPr id="20" name="Date Placeholder 19"/>
          <p:cNvSpPr>
            <a:spLocks noGrp="1"/>
          </p:cNvSpPr>
          <p:nvPr>
            <p:ph type="dt" sz="half" idx="15"/>
          </p:nvPr>
        </p:nvSpPr>
        <p:spPr/>
        <p:txBody>
          <a:bodyPr/>
          <a:lstStyle/>
          <a:p>
            <a:fld id="{59C1B51A-F9D6-4034-86C0-E86CA2C2CB8C}" type="datetimeFigureOut">
              <a:rPr lang="ar-IQ" smtClean="0"/>
              <a:t>03/04/1440</a:t>
            </a:fld>
            <a:endParaRPr lang="ar-IQ"/>
          </a:p>
        </p:txBody>
      </p:sp>
      <p:sp>
        <p:nvSpPr>
          <p:cNvPr id="25" name="Slide Number Placeholder 24"/>
          <p:cNvSpPr>
            <a:spLocks noGrp="1"/>
          </p:cNvSpPr>
          <p:nvPr>
            <p:ph type="sldNum" sz="quarter" idx="16"/>
          </p:nvPr>
        </p:nvSpPr>
        <p:spPr/>
        <p:txBody>
          <a:bodyPr/>
          <a:lstStyle/>
          <a:p>
            <a:fld id="{B4F63CB8-8A85-42CF-BD93-5CD6E224F6E2}" type="slidenum">
              <a:rPr lang="ar-IQ" smtClean="0"/>
              <a:t>‹#›</a:t>
            </a:fld>
            <a:endParaRPr lang="ar-IQ"/>
          </a:p>
        </p:txBody>
      </p:sp>
      <p:sp>
        <p:nvSpPr>
          <p:cNvPr id="26" name="Footer Placeholder 25"/>
          <p:cNvSpPr>
            <a:spLocks noGrp="1"/>
          </p:cNvSpPr>
          <p:nvPr>
            <p:ph type="ftr" sz="quarter" idx="17"/>
          </p:nvPr>
        </p:nvSpPr>
        <p:spPr/>
        <p:txBody>
          <a:bodyPr/>
          <a:lstStyle/>
          <a:p>
            <a:endParaRPr lang="ar-IQ"/>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30" name="Title 29"/>
          <p:cNvSpPr>
            <a:spLocks noGrp="1"/>
          </p:cNvSpPr>
          <p:nvPr>
            <p:ph type="title"/>
          </p:nvPr>
        </p:nvSpPr>
        <p:spPr/>
        <p:txBody>
          <a:bodyPr/>
          <a:lstStyle/>
          <a:p>
            <a:r>
              <a:rPr lang="ar-SA" smtClean="0"/>
              <a:t>انقر لتحرير نمط العنوان الرئيسي</a:t>
            </a:r>
            <a:endParaRPr lang="en-US"/>
          </a:p>
        </p:txBody>
      </p:sp>
      <p:sp>
        <p:nvSpPr>
          <p:cNvPr id="20" name="Date Placeholder 19"/>
          <p:cNvSpPr>
            <a:spLocks noGrp="1"/>
          </p:cNvSpPr>
          <p:nvPr>
            <p:ph type="dt" sz="half" idx="16"/>
          </p:nvPr>
        </p:nvSpPr>
        <p:spPr/>
        <p:txBody>
          <a:bodyPr/>
          <a:lstStyle/>
          <a:p>
            <a:fld id="{59C1B51A-F9D6-4034-86C0-E86CA2C2CB8C}" type="datetimeFigureOut">
              <a:rPr lang="ar-IQ" smtClean="0"/>
              <a:t>03/04/1440</a:t>
            </a:fld>
            <a:endParaRPr lang="ar-IQ"/>
          </a:p>
        </p:txBody>
      </p:sp>
      <p:sp>
        <p:nvSpPr>
          <p:cNvPr id="24" name="Slide Number Placeholder 23"/>
          <p:cNvSpPr>
            <a:spLocks noGrp="1"/>
          </p:cNvSpPr>
          <p:nvPr>
            <p:ph type="sldNum" sz="quarter" idx="17"/>
          </p:nvPr>
        </p:nvSpPr>
        <p:spPr/>
        <p:txBody>
          <a:bodyPr/>
          <a:lstStyle/>
          <a:p>
            <a:fld id="{B4F63CB8-8A85-42CF-BD93-5CD6E224F6E2}" type="slidenum">
              <a:rPr lang="ar-IQ" smtClean="0"/>
              <a:t>‹#›</a:t>
            </a:fld>
            <a:endParaRPr lang="ar-IQ"/>
          </a:p>
        </p:txBody>
      </p:sp>
      <p:sp>
        <p:nvSpPr>
          <p:cNvPr id="29" name="Footer Placeholder 28"/>
          <p:cNvSpPr>
            <a:spLocks noGrp="1"/>
          </p:cNvSpPr>
          <p:nvPr>
            <p:ph type="ftr" sz="quarter" idx="18"/>
          </p:nvPr>
        </p:nvSpPr>
        <p:spPr/>
        <p:txBody>
          <a:bodyPr/>
          <a:lstStyle/>
          <a:p>
            <a:endParaRPr lang="ar-IQ"/>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59C1B51A-F9D6-4034-86C0-E86CA2C2CB8C}" type="datetimeFigureOut">
              <a:rPr lang="ar-IQ" smtClean="0"/>
              <a:t>03/04/1440</a:t>
            </a:fld>
            <a:endParaRPr lang="ar-IQ"/>
          </a:p>
        </p:txBody>
      </p:sp>
      <p:sp>
        <p:nvSpPr>
          <p:cNvPr id="14" name="Slide Number Placeholder 13"/>
          <p:cNvSpPr>
            <a:spLocks noGrp="1"/>
          </p:cNvSpPr>
          <p:nvPr>
            <p:ph type="sldNum" sz="quarter" idx="11"/>
          </p:nvPr>
        </p:nvSpPr>
        <p:spPr/>
        <p:txBody>
          <a:bodyPr/>
          <a:lstStyle/>
          <a:p>
            <a:fld id="{B4F63CB8-8A85-42CF-BD93-5CD6E224F6E2}" type="slidenum">
              <a:rPr lang="ar-IQ" smtClean="0"/>
              <a:t>‹#›</a:t>
            </a:fld>
            <a:endParaRPr lang="ar-IQ"/>
          </a:p>
        </p:txBody>
      </p:sp>
      <p:sp>
        <p:nvSpPr>
          <p:cNvPr id="18" name="Footer Placeholder 17"/>
          <p:cNvSpPr>
            <a:spLocks noGrp="1"/>
          </p:cNvSpPr>
          <p:nvPr>
            <p:ph type="ftr" sz="quarter" idx="12"/>
          </p:nvPr>
        </p:nvSpPr>
        <p:spPr/>
        <p:txBody>
          <a:bodyPr/>
          <a:lstStyle/>
          <a:p>
            <a:endParaRPr lang="ar-IQ"/>
          </a:p>
        </p:txBody>
      </p:sp>
      <p:sp>
        <p:nvSpPr>
          <p:cNvPr id="15" name="Title 14"/>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9C1B51A-F9D6-4034-86C0-E86CA2C2CB8C}" type="datetimeFigureOut">
              <a:rPr lang="ar-IQ" smtClean="0"/>
              <a:t>03/04/1440</a:t>
            </a:fld>
            <a:endParaRPr lang="ar-IQ"/>
          </a:p>
        </p:txBody>
      </p:sp>
      <p:sp>
        <p:nvSpPr>
          <p:cNvPr id="12" name="Slide Number Placeholder 11"/>
          <p:cNvSpPr>
            <a:spLocks noGrp="1"/>
          </p:cNvSpPr>
          <p:nvPr>
            <p:ph type="sldNum" sz="quarter" idx="11"/>
          </p:nvPr>
        </p:nvSpPr>
        <p:spPr/>
        <p:txBody>
          <a:bodyPr/>
          <a:lstStyle/>
          <a:p>
            <a:fld id="{B4F63CB8-8A85-42CF-BD93-5CD6E224F6E2}" type="slidenum">
              <a:rPr lang="ar-IQ" smtClean="0"/>
              <a:t>‹#›</a:t>
            </a:fld>
            <a:endParaRPr lang="ar-IQ"/>
          </a:p>
        </p:txBody>
      </p:sp>
      <p:sp>
        <p:nvSpPr>
          <p:cNvPr id="13" name="Footer Placeholder 12"/>
          <p:cNvSpPr>
            <a:spLocks noGrp="1"/>
          </p:cNvSpPr>
          <p:nvPr>
            <p:ph type="ftr" sz="quarter" idx="12"/>
          </p:nvPr>
        </p:nvSpPr>
        <p:spPr/>
        <p:txBody>
          <a:bodyPr/>
          <a:lstStyle/>
          <a:p>
            <a:endParaRPr lang="ar-IQ"/>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ar-SA" smtClean="0"/>
              <a:t>انقر لتحرير نمط العنوان الرئيسي</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Date Placeholder 12"/>
          <p:cNvSpPr>
            <a:spLocks noGrp="1"/>
          </p:cNvSpPr>
          <p:nvPr>
            <p:ph type="dt" sz="half" idx="15"/>
          </p:nvPr>
        </p:nvSpPr>
        <p:spPr/>
        <p:txBody>
          <a:bodyPr/>
          <a:lstStyle/>
          <a:p>
            <a:fld id="{59C1B51A-F9D6-4034-86C0-E86CA2C2CB8C}" type="datetimeFigureOut">
              <a:rPr lang="ar-IQ" smtClean="0"/>
              <a:t>03/04/1440</a:t>
            </a:fld>
            <a:endParaRPr lang="ar-IQ"/>
          </a:p>
        </p:txBody>
      </p:sp>
      <p:sp>
        <p:nvSpPr>
          <p:cNvPr id="18" name="Slide Number Placeholder 17"/>
          <p:cNvSpPr>
            <a:spLocks noGrp="1"/>
          </p:cNvSpPr>
          <p:nvPr>
            <p:ph type="sldNum" sz="quarter" idx="16"/>
          </p:nvPr>
        </p:nvSpPr>
        <p:spPr/>
        <p:txBody>
          <a:bodyPr/>
          <a:lstStyle/>
          <a:p>
            <a:fld id="{B4F63CB8-8A85-42CF-BD93-5CD6E224F6E2}" type="slidenum">
              <a:rPr lang="ar-IQ" smtClean="0"/>
              <a:t>‹#›</a:t>
            </a:fld>
            <a:endParaRPr lang="ar-IQ"/>
          </a:p>
        </p:txBody>
      </p:sp>
      <p:sp>
        <p:nvSpPr>
          <p:cNvPr id="20" name="Footer Placeholder 19"/>
          <p:cNvSpPr>
            <a:spLocks noGrp="1"/>
          </p:cNvSpPr>
          <p:nvPr>
            <p:ph type="ftr" sz="quarter" idx="17"/>
          </p:nvPr>
        </p:nvSpPr>
        <p:spPr/>
        <p:txBody>
          <a:bodyPr/>
          <a:lstStyle/>
          <a:p>
            <a:endParaRPr lang="ar-IQ"/>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ar-SA" smtClean="0"/>
              <a:t>انقر لتحرير أنماط النص الرئيسي</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13" name="Date Placeholder 12"/>
          <p:cNvSpPr>
            <a:spLocks noGrp="1"/>
          </p:cNvSpPr>
          <p:nvPr>
            <p:ph type="dt" sz="half" idx="14"/>
          </p:nvPr>
        </p:nvSpPr>
        <p:spPr/>
        <p:txBody>
          <a:bodyPr/>
          <a:lstStyle/>
          <a:p>
            <a:fld id="{59C1B51A-F9D6-4034-86C0-E86CA2C2CB8C}" type="datetimeFigureOut">
              <a:rPr lang="ar-IQ" smtClean="0"/>
              <a:t>03/04/1440</a:t>
            </a:fld>
            <a:endParaRPr lang="ar-IQ"/>
          </a:p>
        </p:txBody>
      </p:sp>
      <p:sp>
        <p:nvSpPr>
          <p:cNvPr id="20" name="Slide Number Placeholder 19"/>
          <p:cNvSpPr>
            <a:spLocks noGrp="1"/>
          </p:cNvSpPr>
          <p:nvPr>
            <p:ph type="sldNum" sz="quarter" idx="15"/>
          </p:nvPr>
        </p:nvSpPr>
        <p:spPr/>
        <p:txBody>
          <a:bodyPr/>
          <a:lstStyle/>
          <a:p>
            <a:fld id="{B4F63CB8-8A85-42CF-BD93-5CD6E224F6E2}" type="slidenum">
              <a:rPr lang="ar-IQ" smtClean="0"/>
              <a:t>‹#›</a:t>
            </a:fld>
            <a:endParaRPr lang="ar-IQ"/>
          </a:p>
        </p:txBody>
      </p:sp>
      <p:sp>
        <p:nvSpPr>
          <p:cNvPr id="21" name="Footer Placeholder 20"/>
          <p:cNvSpPr>
            <a:spLocks noGrp="1"/>
          </p:cNvSpPr>
          <p:nvPr>
            <p:ph type="ftr" sz="quarter" idx="16"/>
          </p:nvPr>
        </p:nvSpPr>
        <p:spPr/>
        <p:txBody>
          <a:bodyPr/>
          <a:lstStyle/>
          <a:p>
            <a:endParaRPr lang="ar-IQ"/>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59C1B51A-F9D6-4034-86C0-E86CA2C2CB8C}" type="datetimeFigureOut">
              <a:rPr lang="ar-IQ" smtClean="0"/>
              <a:t>03/04/1440</a:t>
            </a:fld>
            <a:endParaRPr lang="ar-IQ"/>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ar-IQ"/>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4F63CB8-8A85-42CF-BD93-5CD6E224F6E2}"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914400" rtl="1"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r" defTabSz="914400" rtl="1"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r" defTabSz="914400" rtl="1"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188640"/>
            <a:ext cx="8460432" cy="1077218"/>
          </a:xfrm>
          <a:prstGeom prst="rect">
            <a:avLst/>
          </a:prstGeom>
        </p:spPr>
        <p:txBody>
          <a:bodyPr wrap="square">
            <a:spAutoFit/>
          </a:bodyPr>
          <a:lstStyle/>
          <a:p>
            <a:r>
              <a:rPr lang="ar-SA" sz="2800" b="1" u="sng" dirty="0" smtClean="0">
                <a:solidFill>
                  <a:srgbClr val="FF0000"/>
                </a:solidFill>
              </a:rPr>
              <a:t>العقلة</a:t>
            </a:r>
            <a:r>
              <a:rPr lang="ar-IQ" sz="2800" b="1" u="sng" dirty="0" smtClean="0">
                <a:solidFill>
                  <a:srgbClr val="FF0000"/>
                </a:solidFill>
              </a:rPr>
              <a:t>   </a:t>
            </a:r>
            <a:r>
              <a:rPr lang="en-US" sz="2800" b="1" u="sng" dirty="0" smtClean="0">
                <a:solidFill>
                  <a:srgbClr val="FF0000"/>
                </a:solidFill>
              </a:rPr>
              <a:t>        </a:t>
            </a:r>
            <a:r>
              <a:rPr lang="en-US" sz="2800" b="1" u="sng" dirty="0" smtClean="0">
                <a:solidFill>
                  <a:srgbClr val="FF0000"/>
                </a:solidFill>
              </a:rPr>
              <a:t>Horizontal Bar</a:t>
            </a:r>
            <a:endParaRPr lang="en-US" sz="2800" u="sng" dirty="0" smtClean="0">
              <a:solidFill>
                <a:srgbClr val="FF0000"/>
              </a:solidFill>
            </a:endParaRPr>
          </a:p>
          <a:p>
            <a:endParaRPr lang="en-US" dirty="0"/>
          </a:p>
          <a:p>
            <a:r>
              <a:rPr lang="ar-JO" b="1" dirty="0"/>
              <a:t>ارتفاع  العقلة 260 سم مقاسه من قمة البساط </a:t>
            </a:r>
            <a:r>
              <a:rPr lang="ar-SA" b="1" dirty="0"/>
              <a:t> و2</a:t>
            </a:r>
            <a:r>
              <a:rPr lang="ar-IQ" b="1" dirty="0"/>
              <a:t>8</a:t>
            </a:r>
            <a:r>
              <a:rPr lang="ar-SA" b="1" dirty="0"/>
              <a:t>0 سم مقاسه من سطح الارض</a:t>
            </a:r>
            <a:r>
              <a:rPr lang="ar-JO" b="1" dirty="0"/>
              <a:t>     </a:t>
            </a:r>
            <a:endParaRPr lang="en-US" dirty="0"/>
          </a:p>
        </p:txBody>
      </p:sp>
      <p:grpSp>
        <p:nvGrpSpPr>
          <p:cNvPr id="5" name="Group 2"/>
          <p:cNvGrpSpPr>
            <a:grpSpLocks/>
          </p:cNvGrpSpPr>
          <p:nvPr/>
        </p:nvGrpSpPr>
        <p:grpSpPr bwMode="auto">
          <a:xfrm>
            <a:off x="1762125" y="1988840"/>
            <a:ext cx="5978227" cy="4680520"/>
            <a:chOff x="2776" y="3372"/>
            <a:chExt cx="6975" cy="4419"/>
          </a:xfrm>
        </p:grpSpPr>
        <p:cxnSp>
          <p:nvCxnSpPr>
            <p:cNvPr id="1027" name="AutoShape 3"/>
            <p:cNvCxnSpPr>
              <a:cxnSpLocks noChangeShapeType="1"/>
            </p:cNvCxnSpPr>
            <p:nvPr/>
          </p:nvCxnSpPr>
          <p:spPr bwMode="auto">
            <a:xfrm>
              <a:off x="7516" y="3931"/>
              <a:ext cx="0" cy="2926"/>
            </a:xfrm>
            <a:prstGeom prst="straightConnector1">
              <a:avLst/>
            </a:prstGeom>
            <a:noFill/>
            <a:ln w="31750">
              <a:solidFill>
                <a:srgbClr val="C050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28" name="AutoShape 4"/>
            <p:cNvCxnSpPr>
              <a:cxnSpLocks noChangeShapeType="1"/>
            </p:cNvCxnSpPr>
            <p:nvPr/>
          </p:nvCxnSpPr>
          <p:spPr bwMode="auto">
            <a:xfrm>
              <a:off x="7516" y="3885"/>
              <a:ext cx="1425" cy="328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29" name="AutoShape 5"/>
            <p:cNvCxnSpPr>
              <a:cxnSpLocks noChangeShapeType="1"/>
            </p:cNvCxnSpPr>
            <p:nvPr/>
          </p:nvCxnSpPr>
          <p:spPr bwMode="auto">
            <a:xfrm flipH="1">
              <a:off x="4756" y="3901"/>
              <a:ext cx="2778" cy="0"/>
            </a:xfrm>
            <a:prstGeom prst="straightConnector1">
              <a:avLst/>
            </a:prstGeom>
            <a:noFill/>
            <a:ln w="19050">
              <a:solidFill>
                <a:srgbClr val="000000"/>
              </a:solidFill>
              <a:round/>
              <a:headEnd/>
              <a:tailEnd/>
            </a:ln>
            <a:extLst>
              <a:ext uri="{909E8E84-426E-40DD-AFC4-6F175D3DCCD1}">
                <a14:hiddenFill xmlns:a14="http://schemas.microsoft.com/office/drawing/2010/main">
                  <a:noFill/>
                </a14:hiddenFill>
              </a:ext>
            </a:extLst>
          </p:spPr>
        </p:cxnSp>
        <p:cxnSp>
          <p:nvCxnSpPr>
            <p:cNvPr id="1030" name="AutoShape 6"/>
            <p:cNvCxnSpPr>
              <a:cxnSpLocks noChangeShapeType="1"/>
            </p:cNvCxnSpPr>
            <p:nvPr/>
          </p:nvCxnSpPr>
          <p:spPr bwMode="auto">
            <a:xfrm>
              <a:off x="4756" y="3900"/>
              <a:ext cx="0" cy="2926"/>
            </a:xfrm>
            <a:prstGeom prst="straightConnector1">
              <a:avLst/>
            </a:prstGeom>
            <a:noFill/>
            <a:ln w="31750">
              <a:solidFill>
                <a:srgbClr val="C050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cxnSp>
          <p:nvCxnSpPr>
            <p:cNvPr id="1031" name="AutoShape 7"/>
            <p:cNvCxnSpPr>
              <a:cxnSpLocks noChangeShapeType="1"/>
            </p:cNvCxnSpPr>
            <p:nvPr/>
          </p:nvCxnSpPr>
          <p:spPr bwMode="auto">
            <a:xfrm flipH="1">
              <a:off x="3346" y="3885"/>
              <a:ext cx="1410" cy="329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32" name="AutoShape 8"/>
            <p:cNvCxnSpPr>
              <a:cxnSpLocks noChangeShapeType="1"/>
            </p:cNvCxnSpPr>
            <p:nvPr/>
          </p:nvCxnSpPr>
          <p:spPr bwMode="auto">
            <a:xfrm>
              <a:off x="7516" y="3885"/>
              <a:ext cx="578" cy="239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33" name="AutoShape 9"/>
            <p:cNvCxnSpPr>
              <a:cxnSpLocks noChangeShapeType="1"/>
            </p:cNvCxnSpPr>
            <p:nvPr/>
          </p:nvCxnSpPr>
          <p:spPr bwMode="auto">
            <a:xfrm flipH="1">
              <a:off x="4141" y="3885"/>
              <a:ext cx="615" cy="239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 name="AutoShape 10"/>
            <p:cNvSpPr>
              <a:spLocks noChangeArrowheads="1"/>
            </p:cNvSpPr>
            <p:nvPr/>
          </p:nvSpPr>
          <p:spPr bwMode="auto">
            <a:xfrm>
              <a:off x="7426" y="6866"/>
              <a:ext cx="195" cy="89"/>
            </a:xfrm>
            <a:prstGeom prst="flowChartTerminator">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ar-IQ">
                <a:solidFill>
                  <a:srgbClr val="FF0000"/>
                </a:solidFill>
              </a:endParaRPr>
            </a:p>
          </p:txBody>
        </p:sp>
        <p:cxnSp>
          <p:nvCxnSpPr>
            <p:cNvPr id="1035" name="AutoShape 11"/>
            <p:cNvCxnSpPr>
              <a:cxnSpLocks noChangeShapeType="1"/>
            </p:cNvCxnSpPr>
            <p:nvPr/>
          </p:nvCxnSpPr>
          <p:spPr bwMode="auto">
            <a:xfrm>
              <a:off x="3271" y="7357"/>
              <a:ext cx="0" cy="43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36" name="AutoShape 12"/>
            <p:cNvCxnSpPr>
              <a:cxnSpLocks noChangeShapeType="1"/>
            </p:cNvCxnSpPr>
            <p:nvPr/>
          </p:nvCxnSpPr>
          <p:spPr bwMode="auto">
            <a:xfrm>
              <a:off x="8941" y="7357"/>
              <a:ext cx="0" cy="43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37" name="AutoShape 13"/>
            <p:cNvCxnSpPr>
              <a:cxnSpLocks noChangeShapeType="1"/>
            </p:cNvCxnSpPr>
            <p:nvPr/>
          </p:nvCxnSpPr>
          <p:spPr bwMode="auto">
            <a:xfrm flipH="1">
              <a:off x="3271" y="6279"/>
              <a:ext cx="28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38" name="AutoShape 14"/>
            <p:cNvCxnSpPr>
              <a:cxnSpLocks noChangeShapeType="1"/>
            </p:cNvCxnSpPr>
            <p:nvPr/>
          </p:nvCxnSpPr>
          <p:spPr bwMode="auto">
            <a:xfrm flipH="1">
              <a:off x="2776" y="7169"/>
              <a:ext cx="28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39" name="AutoShape 15"/>
            <p:cNvCxnSpPr>
              <a:cxnSpLocks noChangeShapeType="1"/>
            </p:cNvCxnSpPr>
            <p:nvPr/>
          </p:nvCxnSpPr>
          <p:spPr bwMode="auto">
            <a:xfrm flipV="1">
              <a:off x="4756" y="3372"/>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40" name="AutoShape 16"/>
            <p:cNvCxnSpPr>
              <a:cxnSpLocks noChangeShapeType="1"/>
            </p:cNvCxnSpPr>
            <p:nvPr/>
          </p:nvCxnSpPr>
          <p:spPr bwMode="auto">
            <a:xfrm flipV="1">
              <a:off x="7516" y="3372"/>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41" name="AutoShape 17"/>
            <p:cNvCxnSpPr>
              <a:cxnSpLocks noChangeShapeType="1"/>
            </p:cNvCxnSpPr>
            <p:nvPr/>
          </p:nvCxnSpPr>
          <p:spPr bwMode="auto">
            <a:xfrm flipV="1">
              <a:off x="4651" y="3457"/>
              <a:ext cx="2985" cy="15"/>
            </a:xfrm>
            <a:prstGeom prst="straightConnector1">
              <a:avLst/>
            </a:prstGeom>
            <a:noFill/>
            <a:ln w="9525">
              <a:solidFill>
                <a:srgbClr val="000000"/>
              </a:solidFill>
              <a:prstDash val="lgDashDot"/>
              <a:round/>
              <a:headEnd/>
              <a:tailEnd/>
            </a:ln>
            <a:extLst>
              <a:ext uri="{909E8E84-426E-40DD-AFC4-6F175D3DCCD1}">
                <a14:hiddenFill xmlns:a14="http://schemas.microsoft.com/office/drawing/2010/main">
                  <a:noFill/>
                </a14:hiddenFill>
              </a:ext>
            </a:extLst>
          </p:spPr>
        </p:cxnSp>
        <p:cxnSp>
          <p:nvCxnSpPr>
            <p:cNvPr id="1042" name="AutoShape 18"/>
            <p:cNvCxnSpPr>
              <a:cxnSpLocks noChangeShapeType="1"/>
            </p:cNvCxnSpPr>
            <p:nvPr/>
          </p:nvCxnSpPr>
          <p:spPr bwMode="auto">
            <a:xfrm flipH="1">
              <a:off x="3076" y="7544"/>
              <a:ext cx="6000" cy="0"/>
            </a:xfrm>
            <a:prstGeom prst="straightConnector1">
              <a:avLst/>
            </a:prstGeom>
            <a:noFill/>
            <a:ln w="9525">
              <a:solidFill>
                <a:srgbClr val="000000"/>
              </a:solidFill>
              <a:prstDash val="lgDashDotDot"/>
              <a:round/>
              <a:headEnd/>
              <a:tailEnd/>
            </a:ln>
            <a:extLst>
              <a:ext uri="{909E8E84-426E-40DD-AFC4-6F175D3DCCD1}">
                <a14:hiddenFill xmlns:a14="http://schemas.microsoft.com/office/drawing/2010/main">
                  <a:noFill/>
                </a14:hiddenFill>
              </a:ext>
            </a:extLst>
          </p:spPr>
        </p:cxnSp>
        <p:cxnSp>
          <p:nvCxnSpPr>
            <p:cNvPr id="1043" name="AutoShape 19"/>
            <p:cNvCxnSpPr>
              <a:cxnSpLocks noChangeShapeType="1"/>
            </p:cNvCxnSpPr>
            <p:nvPr/>
          </p:nvCxnSpPr>
          <p:spPr bwMode="auto">
            <a:xfrm flipH="1">
              <a:off x="2911" y="6145"/>
              <a:ext cx="540" cy="1143"/>
            </a:xfrm>
            <a:prstGeom prst="straightConnector1">
              <a:avLst/>
            </a:prstGeom>
            <a:noFill/>
            <a:ln w="9525">
              <a:solidFill>
                <a:srgbClr val="000000"/>
              </a:solidFill>
              <a:prstDash val="lgDashDotDot"/>
              <a:round/>
              <a:headEnd/>
              <a:tailEnd/>
            </a:ln>
            <a:extLst>
              <a:ext uri="{909E8E84-426E-40DD-AFC4-6F175D3DCCD1}">
                <a14:hiddenFill xmlns:a14="http://schemas.microsoft.com/office/drawing/2010/main">
                  <a:noFill/>
                </a14:hiddenFill>
              </a:ext>
            </a:extLst>
          </p:spPr>
        </p:cxnSp>
        <p:cxnSp>
          <p:nvCxnSpPr>
            <p:cNvPr id="1044" name="AutoShape 20"/>
            <p:cNvCxnSpPr>
              <a:cxnSpLocks noChangeShapeType="1"/>
            </p:cNvCxnSpPr>
            <p:nvPr/>
          </p:nvCxnSpPr>
          <p:spPr bwMode="auto">
            <a:xfrm flipH="1">
              <a:off x="9481" y="3733"/>
              <a:ext cx="15" cy="3222"/>
            </a:xfrm>
            <a:prstGeom prst="straightConnector1">
              <a:avLst/>
            </a:prstGeom>
            <a:noFill/>
            <a:ln w="9525">
              <a:solidFill>
                <a:srgbClr val="000000"/>
              </a:solidFill>
              <a:prstDash val="lgDashDotDot"/>
              <a:round/>
              <a:headEnd/>
              <a:tailEnd/>
            </a:ln>
            <a:extLst>
              <a:ext uri="{909E8E84-426E-40DD-AFC4-6F175D3DCCD1}">
                <a14:hiddenFill xmlns:a14="http://schemas.microsoft.com/office/drawing/2010/main">
                  <a:noFill/>
                </a14:hiddenFill>
              </a:ext>
            </a:extLst>
          </p:spPr>
        </p:cxnSp>
        <p:cxnSp>
          <p:nvCxnSpPr>
            <p:cNvPr id="1045" name="AutoShape 21"/>
            <p:cNvCxnSpPr>
              <a:cxnSpLocks noChangeShapeType="1"/>
            </p:cNvCxnSpPr>
            <p:nvPr/>
          </p:nvCxnSpPr>
          <p:spPr bwMode="auto">
            <a:xfrm flipH="1">
              <a:off x="9316" y="3885"/>
              <a:ext cx="43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46" name="AutoShape 22"/>
            <p:cNvCxnSpPr>
              <a:cxnSpLocks noChangeShapeType="1"/>
            </p:cNvCxnSpPr>
            <p:nvPr/>
          </p:nvCxnSpPr>
          <p:spPr bwMode="auto">
            <a:xfrm flipH="1">
              <a:off x="9241" y="6955"/>
              <a:ext cx="51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7" name="AutoShape 23"/>
            <p:cNvSpPr>
              <a:spLocks noChangeArrowheads="1"/>
            </p:cNvSpPr>
            <p:nvPr/>
          </p:nvSpPr>
          <p:spPr bwMode="auto">
            <a:xfrm>
              <a:off x="4902" y="6822"/>
              <a:ext cx="2449" cy="164"/>
            </a:xfrm>
            <a:prstGeom prst="roundRect">
              <a:avLst>
                <a:gd name="adj" fmla="val 16667"/>
              </a:avLst>
            </a:prstGeom>
            <a:gradFill rotWithShape="0">
              <a:gsLst>
                <a:gs pos="0">
                  <a:srgbClr val="95B3D7"/>
                </a:gs>
                <a:gs pos="50000">
                  <a:srgbClr val="4F81BD"/>
                </a:gs>
                <a:gs pos="100000">
                  <a:srgbClr val="95B3D7"/>
                </a:gs>
              </a:gsLst>
              <a:lin ang="5400000" scaled="1"/>
            </a:gradFill>
            <a:ln w="12700">
              <a:solidFill>
                <a:srgbClr val="4F81BD"/>
              </a:solidFill>
              <a:round/>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ar-IQ">
                <a:solidFill>
                  <a:srgbClr val="FF0000"/>
                </a:solidFill>
              </a:endParaRPr>
            </a:p>
          </p:txBody>
        </p:sp>
        <p:sp>
          <p:nvSpPr>
            <p:cNvPr id="8" name="AutoShape 24"/>
            <p:cNvSpPr>
              <a:spLocks noChangeArrowheads="1"/>
            </p:cNvSpPr>
            <p:nvPr/>
          </p:nvSpPr>
          <p:spPr bwMode="auto">
            <a:xfrm>
              <a:off x="4662" y="6792"/>
              <a:ext cx="195" cy="89"/>
            </a:xfrm>
            <a:prstGeom prst="flowChartTerminator">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ar-IQ">
                <a:solidFill>
                  <a:srgbClr val="FF0000"/>
                </a:solidFill>
              </a:endParaRPr>
            </a:p>
          </p:txBody>
        </p:sp>
      </p:grpSp>
    </p:spTree>
    <p:extLst>
      <p:ext uri="{BB962C8B-B14F-4D97-AF65-F5344CB8AC3E}">
        <p14:creationId xmlns:p14="http://schemas.microsoft.com/office/powerpoint/2010/main" val="34455295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60648"/>
            <a:ext cx="8496944" cy="2246769"/>
          </a:xfrm>
          <a:prstGeom prst="rect">
            <a:avLst/>
          </a:prstGeom>
        </p:spPr>
        <p:txBody>
          <a:bodyPr wrap="square">
            <a:spAutoFit/>
          </a:bodyPr>
          <a:lstStyle/>
          <a:p>
            <a:r>
              <a:rPr lang="ar-JO" sz="2800" b="1" dirty="0" err="1">
                <a:solidFill>
                  <a:srgbClr val="FF0000"/>
                </a:solidFill>
              </a:rPr>
              <a:t>الماده</a:t>
            </a:r>
            <a:r>
              <a:rPr lang="ar-JO" sz="2800" b="1" dirty="0">
                <a:solidFill>
                  <a:srgbClr val="FF0000"/>
                </a:solidFill>
              </a:rPr>
              <a:t> </a:t>
            </a:r>
            <a:r>
              <a:rPr lang="ar-IQ" sz="2800" b="1" dirty="0">
                <a:solidFill>
                  <a:srgbClr val="FF0000"/>
                </a:solidFill>
              </a:rPr>
              <a:t>15.1</a:t>
            </a:r>
            <a:r>
              <a:rPr lang="ar-JO" sz="2800" b="1" dirty="0">
                <a:solidFill>
                  <a:srgbClr val="FF0000"/>
                </a:solidFill>
              </a:rPr>
              <a:t>: وصف التمرين على العقلة</a:t>
            </a:r>
            <a:endParaRPr lang="en-US" sz="2800" dirty="0">
              <a:solidFill>
                <a:srgbClr val="FF0000"/>
              </a:solidFill>
            </a:endParaRPr>
          </a:p>
          <a:p>
            <a:r>
              <a:rPr lang="ar-JO" sz="2800" b="1" dirty="0"/>
              <a:t>تمارين العقلة المعاصرة تتكون على الأغلب من ربط سلس بين المرجحات ، اللفات ، وحركات الطيران والتناوب بين الحركات المنجزة بقرب العقلة وبعيدا عنها وبأنواع مختلفة من قبضات اليدين تعكس الاستفادة من امكانية الجهاز الكامنة </a:t>
            </a:r>
            <a:endParaRPr lang="ar-IQ" sz="2800" dirty="0"/>
          </a:p>
        </p:txBody>
      </p:sp>
      <p:sp>
        <p:nvSpPr>
          <p:cNvPr id="3" name="مستطيل 2"/>
          <p:cNvSpPr/>
          <p:nvPr/>
        </p:nvSpPr>
        <p:spPr>
          <a:xfrm>
            <a:off x="107504" y="2551837"/>
            <a:ext cx="8856984" cy="3785652"/>
          </a:xfrm>
          <a:prstGeom prst="rect">
            <a:avLst/>
          </a:prstGeom>
        </p:spPr>
        <p:txBody>
          <a:bodyPr wrap="square">
            <a:spAutoFit/>
          </a:bodyPr>
          <a:lstStyle/>
          <a:p>
            <a:r>
              <a:rPr lang="ar-IQ" sz="4000" b="1" dirty="0">
                <a:solidFill>
                  <a:srgbClr val="FF0000"/>
                </a:solidFill>
              </a:rPr>
              <a:t>المادة : 15.2.2 معلومات حول درجة لجنة </a:t>
            </a:r>
            <a:r>
              <a:rPr lang="en-US" sz="4000" b="1" dirty="0">
                <a:solidFill>
                  <a:srgbClr val="FF0000"/>
                </a:solidFill>
              </a:rPr>
              <a:t>D</a:t>
            </a:r>
            <a:endParaRPr lang="en-US" sz="4000" dirty="0">
              <a:solidFill>
                <a:srgbClr val="FF0000"/>
              </a:solidFill>
            </a:endParaRPr>
          </a:p>
          <a:p>
            <a:r>
              <a:rPr lang="ar-IQ" sz="4000" b="1" dirty="0"/>
              <a:t> 1. المجاميع الحركية هي </a:t>
            </a:r>
            <a:endParaRPr lang="en-US" sz="4000" dirty="0"/>
          </a:p>
          <a:p>
            <a:r>
              <a:rPr lang="en-US" sz="4000" b="1" dirty="0"/>
              <a:t>I</a:t>
            </a:r>
            <a:r>
              <a:rPr lang="ar-IQ" sz="4000" b="1" dirty="0"/>
              <a:t> . المرجحات الطويلة مع او بدون اللفات</a:t>
            </a:r>
            <a:endParaRPr lang="en-US" sz="4000" dirty="0"/>
          </a:p>
          <a:p>
            <a:r>
              <a:rPr lang="ar-IQ" sz="4000" b="1" dirty="0"/>
              <a:t>حركات الطيران</a:t>
            </a:r>
            <a:r>
              <a:rPr lang="en-US" sz="4000" b="1" dirty="0"/>
              <a:t>  . II</a:t>
            </a:r>
            <a:endParaRPr lang="en-US" sz="4000" dirty="0"/>
          </a:p>
          <a:p>
            <a:r>
              <a:rPr lang="en-US" sz="4000" b="1" dirty="0"/>
              <a:t>III</a:t>
            </a:r>
            <a:r>
              <a:rPr lang="ar-IQ" sz="4000" b="1" dirty="0"/>
              <a:t>. حركات بالعارضة حركات </a:t>
            </a:r>
            <a:r>
              <a:rPr lang="ar-IQ" sz="4000" b="1" dirty="0" err="1"/>
              <a:t>ادلير</a:t>
            </a:r>
            <a:endParaRPr lang="en-US" sz="4000" dirty="0"/>
          </a:p>
          <a:p>
            <a:r>
              <a:rPr lang="en-US" sz="4000" b="1" dirty="0"/>
              <a:t>IV</a:t>
            </a:r>
            <a:r>
              <a:rPr lang="ar-IQ" sz="4000" b="1" dirty="0"/>
              <a:t>. </a:t>
            </a:r>
            <a:r>
              <a:rPr lang="ar-IQ" sz="4000" b="1" dirty="0" err="1"/>
              <a:t>الهبوطات</a:t>
            </a:r>
            <a:r>
              <a:rPr lang="ar-IQ" sz="4000" b="1" dirty="0"/>
              <a:t>    </a:t>
            </a:r>
            <a:endParaRPr lang="en-US" sz="4000" dirty="0"/>
          </a:p>
        </p:txBody>
      </p:sp>
    </p:spTree>
    <p:extLst>
      <p:ext uri="{BB962C8B-B14F-4D97-AF65-F5344CB8AC3E}">
        <p14:creationId xmlns:p14="http://schemas.microsoft.com/office/powerpoint/2010/main" val="3796071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604448" cy="1077218"/>
          </a:xfrm>
          <a:prstGeom prst="rect">
            <a:avLst/>
          </a:prstGeom>
        </p:spPr>
        <p:txBody>
          <a:bodyPr wrap="square">
            <a:spAutoFit/>
          </a:bodyPr>
          <a:lstStyle/>
          <a:p>
            <a:r>
              <a:rPr lang="ar-JO" sz="3200" b="1" u="sng" dirty="0">
                <a:solidFill>
                  <a:srgbClr val="FF0000"/>
                </a:solidFill>
              </a:rPr>
              <a:t>المادة </a:t>
            </a:r>
            <a:r>
              <a:rPr lang="ar-SA" sz="3200" b="1" u="sng" dirty="0">
                <a:solidFill>
                  <a:srgbClr val="FF0000"/>
                </a:solidFill>
              </a:rPr>
              <a:t>15.3</a:t>
            </a:r>
            <a:r>
              <a:rPr lang="ar-JO" sz="3200" b="1" u="sng" dirty="0">
                <a:solidFill>
                  <a:srgbClr val="FF0000"/>
                </a:solidFill>
              </a:rPr>
              <a:t> :</a:t>
            </a:r>
            <a:endParaRPr lang="en-US" sz="3200" u="sng" dirty="0">
              <a:solidFill>
                <a:srgbClr val="FF0000"/>
              </a:solidFill>
            </a:endParaRPr>
          </a:p>
          <a:p>
            <a:r>
              <a:rPr lang="ar-JO" sz="3200" b="1" u="sng" dirty="0">
                <a:solidFill>
                  <a:srgbClr val="FF0000"/>
                </a:solidFill>
              </a:rPr>
              <a:t>جدول الأخطاء والخصومات المتعلقة بجهاز العقلة</a:t>
            </a:r>
            <a:endParaRPr lang="ar-IQ" sz="3200" u="sng" dirty="0">
              <a:solidFill>
                <a:srgbClr val="FF0000"/>
              </a:solidFill>
            </a:endParaRPr>
          </a:p>
        </p:txBody>
      </p:sp>
      <p:graphicFrame>
        <p:nvGraphicFramePr>
          <p:cNvPr id="3" name="جدول 2"/>
          <p:cNvGraphicFramePr>
            <a:graphicFrameLocks noGrp="1"/>
          </p:cNvGraphicFramePr>
          <p:nvPr>
            <p:extLst>
              <p:ext uri="{D42A27DB-BD31-4B8C-83A1-F6EECF244321}">
                <p14:modId xmlns:p14="http://schemas.microsoft.com/office/powerpoint/2010/main" val="1845359104"/>
              </p:ext>
            </p:extLst>
          </p:nvPr>
        </p:nvGraphicFramePr>
        <p:xfrm>
          <a:off x="971600" y="1340768"/>
          <a:ext cx="7680176" cy="1268095"/>
        </p:xfrm>
        <a:graphic>
          <a:graphicData uri="http://schemas.openxmlformats.org/drawingml/2006/table">
            <a:tbl>
              <a:tblPr rtl="1" firstRow="1" bandRow="1">
                <a:tableStyleId>{5C22544A-7EE6-4342-B048-85BDC9FD1C3A}</a:tableStyleId>
              </a:tblPr>
              <a:tblGrid>
                <a:gridCol w="3687767"/>
                <a:gridCol w="1378904"/>
                <a:gridCol w="1346837"/>
                <a:gridCol w="1266668"/>
              </a:tblGrid>
              <a:tr h="218440">
                <a:tc>
                  <a:txBody>
                    <a:bodyPr/>
                    <a:lstStyle/>
                    <a:p>
                      <a:pPr algn="ctr" rtl="1">
                        <a:lnSpc>
                          <a:spcPct val="107000"/>
                        </a:lnSpc>
                        <a:spcAft>
                          <a:spcPts val="550"/>
                        </a:spcAft>
                      </a:pPr>
                      <a:r>
                        <a:rPr lang="ar-IQ" sz="1100" dirty="0">
                          <a:effectLst/>
                        </a:rPr>
                        <a:t>الخطأ</a:t>
                      </a:r>
                      <a:endParaRPr lang="en-US" sz="1100" dirty="0">
                        <a:effectLst/>
                        <a:latin typeface="Calibri"/>
                        <a:ea typeface="Calibri"/>
                        <a:cs typeface="Arial"/>
                      </a:endParaRPr>
                    </a:p>
                  </a:txBody>
                  <a:tcPr anchor="ctr"/>
                </a:tc>
                <a:tc>
                  <a:txBody>
                    <a:bodyPr/>
                    <a:lstStyle/>
                    <a:p>
                      <a:pPr algn="ctr" rtl="1">
                        <a:lnSpc>
                          <a:spcPct val="107000"/>
                        </a:lnSpc>
                        <a:spcAft>
                          <a:spcPts val="550"/>
                        </a:spcAft>
                      </a:pPr>
                      <a:r>
                        <a:rPr lang="ar-IQ" sz="1100">
                          <a:effectLst/>
                        </a:rPr>
                        <a:t>صغير</a:t>
                      </a:r>
                      <a:endParaRPr lang="en-US" sz="1100">
                        <a:effectLst/>
                      </a:endParaRPr>
                    </a:p>
                    <a:p>
                      <a:pPr algn="ctr" rtl="1">
                        <a:lnSpc>
                          <a:spcPct val="107000"/>
                        </a:lnSpc>
                        <a:spcAft>
                          <a:spcPts val="550"/>
                        </a:spcAft>
                      </a:pPr>
                      <a:r>
                        <a:rPr lang="en-US" sz="1100">
                          <a:effectLst/>
                        </a:rPr>
                        <a:t>0.10</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متوسط</a:t>
                      </a:r>
                      <a:endParaRPr lang="en-US" sz="1100">
                        <a:effectLst/>
                      </a:endParaRPr>
                    </a:p>
                    <a:p>
                      <a:pPr algn="ctr" rtl="1">
                        <a:lnSpc>
                          <a:spcPct val="107000"/>
                        </a:lnSpc>
                        <a:spcAft>
                          <a:spcPts val="550"/>
                        </a:spcAft>
                      </a:pPr>
                      <a:r>
                        <a:rPr lang="en-US" sz="1100">
                          <a:effectLst/>
                        </a:rPr>
                        <a:t>0.30</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كبير</a:t>
                      </a:r>
                      <a:endParaRPr lang="en-US" sz="1100">
                        <a:effectLst/>
                      </a:endParaRPr>
                    </a:p>
                    <a:p>
                      <a:pPr algn="ctr" rtl="1">
                        <a:lnSpc>
                          <a:spcPct val="107000"/>
                        </a:lnSpc>
                        <a:spcAft>
                          <a:spcPts val="550"/>
                        </a:spcAft>
                      </a:pPr>
                      <a:r>
                        <a:rPr lang="en-US" sz="1100">
                          <a:effectLst/>
                        </a:rPr>
                        <a:t>0.50</a:t>
                      </a:r>
                      <a:endParaRPr lang="en-US" sz="1100">
                        <a:effectLst/>
                        <a:latin typeface="Calibri"/>
                        <a:ea typeface="Calibri"/>
                        <a:cs typeface="Arial"/>
                      </a:endParaRPr>
                    </a:p>
                  </a:txBody>
                  <a:tcPr anchor="ctr"/>
                </a:tc>
              </a:tr>
              <a:tr h="370840">
                <a:tc>
                  <a:txBody>
                    <a:bodyPr/>
                    <a:lstStyle/>
                    <a:p>
                      <a:pPr algn="ctr" rtl="1">
                        <a:lnSpc>
                          <a:spcPct val="107000"/>
                        </a:lnSpc>
                        <a:spcAft>
                          <a:spcPts val="550"/>
                        </a:spcAft>
                      </a:pPr>
                      <a:r>
                        <a:rPr lang="ar-JO" sz="1100">
                          <a:effectLst/>
                        </a:rPr>
                        <a:t>العبور عبر الخط العمودي السفلي اكثر من مرتين بذراع واحدة</a:t>
                      </a:r>
                      <a:endParaRPr lang="en-US" sz="1100">
                        <a:effectLst/>
                        <a:latin typeface="Calibri"/>
                        <a:ea typeface="Calibri"/>
                        <a:cs typeface="Arial"/>
                      </a:endParaRPr>
                    </a:p>
                  </a:txBody>
                  <a:tcPr anchor="ctr"/>
                </a:tc>
                <a:tc gridSpan="3">
                  <a:txBody>
                    <a:bodyPr/>
                    <a:lstStyle/>
                    <a:p>
                      <a:pPr algn="ctr" rtl="1">
                        <a:lnSpc>
                          <a:spcPct val="107000"/>
                        </a:lnSpc>
                        <a:spcAft>
                          <a:spcPts val="550"/>
                        </a:spcAft>
                      </a:pPr>
                      <a:r>
                        <a:rPr lang="ar-IQ" sz="1100">
                          <a:effectLst/>
                        </a:rPr>
                        <a:t>وعدم الاعتراف من قبل لجنة </a:t>
                      </a:r>
                      <a:r>
                        <a:rPr lang="en-US" sz="1100">
                          <a:effectLst/>
                        </a:rPr>
                        <a:t>D</a:t>
                      </a:r>
                      <a:endParaRPr lang="en-US" sz="1100">
                        <a:effectLst/>
                        <a:latin typeface="Calibri"/>
                        <a:ea typeface="Calibri"/>
                        <a:cs typeface="Arial"/>
                      </a:endParaRPr>
                    </a:p>
                  </a:txBody>
                  <a:tcPr anchor="ctr"/>
                </a:tc>
                <a:tc hMerge="1">
                  <a:txBody>
                    <a:bodyPr/>
                    <a:lstStyle/>
                    <a:p>
                      <a:pPr rtl="1"/>
                      <a:endParaRPr lang="ar-IQ"/>
                    </a:p>
                  </a:txBody>
                  <a:tcPr/>
                </a:tc>
                <a:tc hMerge="1">
                  <a:txBody>
                    <a:bodyPr/>
                    <a:lstStyle/>
                    <a:p>
                      <a:pPr rtl="1"/>
                      <a:endParaRPr lang="ar-IQ"/>
                    </a:p>
                  </a:txBody>
                  <a:tcPr/>
                </a:tc>
              </a:tr>
              <a:tr h="370840">
                <a:tc>
                  <a:txBody>
                    <a:bodyPr/>
                    <a:lstStyle/>
                    <a:p>
                      <a:pPr algn="ctr" rtl="1">
                        <a:lnSpc>
                          <a:spcPct val="107000"/>
                        </a:lnSpc>
                        <a:spcAft>
                          <a:spcPts val="550"/>
                        </a:spcAft>
                      </a:pPr>
                      <a:r>
                        <a:rPr lang="ar-SA" sz="1100">
                          <a:effectLst/>
                        </a:rPr>
                        <a:t>أو </a:t>
                      </a:r>
                      <a:r>
                        <a:rPr lang="ar-IQ" sz="1100">
                          <a:effectLst/>
                        </a:rPr>
                        <a:t>دورتين دخول رجلين خلفا اماما (ستوب )( ادلير)</a:t>
                      </a:r>
                      <a:endParaRPr lang="en-US" sz="1100">
                        <a:effectLst/>
                        <a:latin typeface="Calibri"/>
                        <a:ea typeface="Calibri"/>
                        <a:cs typeface="Arial"/>
                      </a:endParaRPr>
                    </a:p>
                  </a:txBody>
                  <a:tcPr anchor="ctr"/>
                </a:tc>
                <a:tc gridSpan="3">
                  <a:txBody>
                    <a:bodyPr/>
                    <a:lstStyle/>
                    <a:p>
                      <a:pPr algn="ctr" rtl="1">
                        <a:lnSpc>
                          <a:spcPct val="107000"/>
                        </a:lnSpc>
                        <a:spcAft>
                          <a:spcPts val="550"/>
                        </a:spcAft>
                      </a:pPr>
                      <a:r>
                        <a:rPr lang="ar-IQ" sz="1100" dirty="0">
                          <a:effectLst/>
                        </a:rPr>
                        <a:t>وعدم الاعتراف من قبل لجنة </a:t>
                      </a:r>
                      <a:r>
                        <a:rPr lang="en-US" sz="1100" dirty="0">
                          <a:effectLst/>
                        </a:rPr>
                        <a:t>D</a:t>
                      </a:r>
                      <a:endParaRPr lang="en-US" sz="1100" dirty="0">
                        <a:effectLst/>
                        <a:latin typeface="Calibri"/>
                        <a:ea typeface="Calibri"/>
                        <a:cs typeface="Arial"/>
                      </a:endParaRPr>
                    </a:p>
                  </a:txBody>
                  <a:tcPr anchor="ctr"/>
                </a:tc>
                <a:tc hMerge="1">
                  <a:txBody>
                    <a:bodyPr/>
                    <a:lstStyle/>
                    <a:p>
                      <a:pPr rtl="1"/>
                      <a:endParaRPr lang="ar-IQ"/>
                    </a:p>
                  </a:txBody>
                  <a:tcPr/>
                </a:tc>
                <a:tc hMerge="1">
                  <a:txBody>
                    <a:bodyPr/>
                    <a:lstStyle/>
                    <a:p>
                      <a:pPr rtl="1"/>
                      <a:endParaRPr lang="ar-IQ"/>
                    </a:p>
                  </a:txBody>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006524397"/>
              </p:ext>
            </p:extLst>
          </p:nvPr>
        </p:nvGraphicFramePr>
        <p:xfrm>
          <a:off x="971600" y="2708922"/>
          <a:ext cx="7776864" cy="3944681"/>
        </p:xfrm>
        <a:graphic>
          <a:graphicData uri="http://schemas.openxmlformats.org/drawingml/2006/table">
            <a:tbl>
              <a:tblPr rtl="1" firstRow="1" bandRow="1">
                <a:tableStyleId>{5C22544A-7EE6-4342-B048-85BDC9FD1C3A}</a:tableStyleId>
              </a:tblPr>
              <a:tblGrid>
                <a:gridCol w="5009802"/>
                <a:gridCol w="862593"/>
                <a:gridCol w="946315"/>
                <a:gridCol w="958154"/>
              </a:tblGrid>
              <a:tr h="578072">
                <a:tc>
                  <a:txBody>
                    <a:bodyPr/>
                    <a:lstStyle/>
                    <a:p>
                      <a:pPr algn="ctr" rtl="1">
                        <a:lnSpc>
                          <a:spcPct val="107000"/>
                        </a:lnSpc>
                        <a:spcAft>
                          <a:spcPts val="550"/>
                        </a:spcAft>
                      </a:pPr>
                      <a:r>
                        <a:rPr lang="ar-SA" sz="1100">
                          <a:effectLst/>
                        </a:rPr>
                        <a:t>الخطأ</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SA" sz="1100">
                          <a:effectLst/>
                        </a:rPr>
                        <a:t>صغير</a:t>
                      </a:r>
                      <a:endParaRPr lang="en-US" sz="1100">
                        <a:effectLst/>
                      </a:endParaRPr>
                    </a:p>
                    <a:p>
                      <a:pPr algn="ctr" rtl="1">
                        <a:lnSpc>
                          <a:spcPct val="107000"/>
                        </a:lnSpc>
                        <a:spcAft>
                          <a:spcPts val="550"/>
                        </a:spcAft>
                      </a:pPr>
                      <a:r>
                        <a:rPr lang="en-US" sz="1100">
                          <a:effectLst/>
                        </a:rPr>
                        <a:t>0.10</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SA" sz="1100">
                          <a:effectLst/>
                        </a:rPr>
                        <a:t>متوسط</a:t>
                      </a:r>
                      <a:endParaRPr lang="en-US" sz="1100">
                        <a:effectLst/>
                      </a:endParaRPr>
                    </a:p>
                    <a:p>
                      <a:pPr algn="ctr" rtl="1">
                        <a:lnSpc>
                          <a:spcPct val="107000"/>
                        </a:lnSpc>
                        <a:spcAft>
                          <a:spcPts val="550"/>
                        </a:spcAft>
                      </a:pPr>
                      <a:r>
                        <a:rPr lang="en-US" sz="1100">
                          <a:effectLst/>
                        </a:rPr>
                        <a:t>0.30</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SA" sz="1100">
                          <a:effectLst/>
                        </a:rPr>
                        <a:t>كبير</a:t>
                      </a:r>
                      <a:endParaRPr lang="en-US" sz="1100">
                        <a:effectLst/>
                      </a:endParaRPr>
                    </a:p>
                    <a:p>
                      <a:pPr algn="ctr" rtl="1">
                        <a:lnSpc>
                          <a:spcPct val="107000"/>
                        </a:lnSpc>
                        <a:spcAft>
                          <a:spcPts val="550"/>
                        </a:spcAft>
                      </a:pPr>
                      <a:r>
                        <a:rPr lang="en-US" sz="1100">
                          <a:effectLst/>
                        </a:rPr>
                        <a:t>0.50</a:t>
                      </a:r>
                      <a:endParaRPr lang="en-US" sz="1100">
                        <a:effectLst/>
                        <a:latin typeface="Calibri"/>
                        <a:ea typeface="Calibri"/>
                        <a:cs typeface="Arial"/>
                      </a:endParaRPr>
                    </a:p>
                  </a:txBody>
                  <a:tcPr anchor="ctr"/>
                </a:tc>
              </a:tr>
              <a:tr h="337553">
                <a:tc>
                  <a:txBody>
                    <a:bodyPr/>
                    <a:lstStyle/>
                    <a:p>
                      <a:pPr algn="ctr" rtl="1">
                        <a:lnSpc>
                          <a:spcPct val="107000"/>
                        </a:lnSpc>
                        <a:spcAft>
                          <a:spcPts val="550"/>
                        </a:spcAft>
                      </a:pPr>
                      <a:r>
                        <a:rPr lang="ar-IQ" sz="1100">
                          <a:effectLst/>
                        </a:rPr>
                        <a:t>فتح الرجلين او اداء ضعيف  خلال القفز او رفع اللاعب للعقلة</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r>
              <a:tr h="337553">
                <a:tc>
                  <a:txBody>
                    <a:bodyPr/>
                    <a:lstStyle/>
                    <a:p>
                      <a:pPr algn="ctr" rtl="1">
                        <a:lnSpc>
                          <a:spcPct val="107000"/>
                        </a:lnSpc>
                        <a:spcAft>
                          <a:spcPts val="550"/>
                        </a:spcAft>
                      </a:pPr>
                      <a:r>
                        <a:rPr lang="ar-JO" sz="1100">
                          <a:effectLst/>
                        </a:rPr>
                        <a:t>نقص المرجحة او التلكؤ في الوقوف على اليدين او أي حركة اخرى</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r>
              <a:tr h="297404">
                <a:tc>
                  <a:txBody>
                    <a:bodyPr/>
                    <a:lstStyle/>
                    <a:p>
                      <a:pPr algn="ctr" rtl="1">
                        <a:lnSpc>
                          <a:spcPct val="107000"/>
                        </a:lnSpc>
                        <a:spcAft>
                          <a:spcPts val="550"/>
                        </a:spcAft>
                      </a:pPr>
                      <a:r>
                        <a:rPr lang="ar-JO" sz="1100">
                          <a:effectLst/>
                        </a:rPr>
                        <a:t>نقص المدى في حركات الطيران</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r>
              <a:tr h="297404">
                <a:tc>
                  <a:txBody>
                    <a:bodyPr/>
                    <a:lstStyle/>
                    <a:p>
                      <a:pPr algn="ctr" rtl="1">
                        <a:lnSpc>
                          <a:spcPct val="107000"/>
                        </a:lnSpc>
                        <a:spcAft>
                          <a:spcPts val="550"/>
                        </a:spcAft>
                      </a:pPr>
                      <a:r>
                        <a:rPr lang="ar-JO" sz="1100">
                          <a:effectLst/>
                        </a:rPr>
                        <a:t>الانحراف من مستوى الحركة</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JO" sz="1100">
                          <a:effectLst/>
                        </a:rPr>
                        <a:t>&lt; 15</a:t>
                      </a:r>
                      <a:r>
                        <a:rPr lang="ar-IQ" sz="1100">
                          <a:effectLst/>
                        </a:rPr>
                        <a:t> ْ</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JO" sz="1100">
                          <a:effectLst/>
                        </a:rPr>
                        <a:t>&gt; 15</a:t>
                      </a:r>
                      <a:r>
                        <a:rPr lang="ar-IQ" sz="1100">
                          <a:effectLst/>
                        </a:rPr>
                        <a:t> ْ</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r>
              <a:tr h="297404">
                <a:tc>
                  <a:txBody>
                    <a:bodyPr/>
                    <a:lstStyle/>
                    <a:p>
                      <a:pPr algn="ctr" rtl="1">
                        <a:lnSpc>
                          <a:spcPct val="107000"/>
                        </a:lnSpc>
                        <a:spcAft>
                          <a:spcPts val="550"/>
                        </a:spcAft>
                      </a:pPr>
                      <a:r>
                        <a:rPr lang="ar-JO" sz="1100">
                          <a:effectLst/>
                        </a:rPr>
                        <a:t>انخفاض او انحراف في المرجحة الخلفية</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r>
              <a:tr h="297404">
                <a:tc>
                  <a:txBody>
                    <a:bodyPr/>
                    <a:lstStyle/>
                    <a:p>
                      <a:pPr algn="ctr" rtl="1">
                        <a:lnSpc>
                          <a:spcPct val="107000"/>
                        </a:lnSpc>
                        <a:spcAft>
                          <a:spcPts val="550"/>
                        </a:spcAft>
                      </a:pPr>
                      <a:r>
                        <a:rPr lang="ar-JO" sz="1100">
                          <a:effectLst/>
                        </a:rPr>
                        <a:t>حركات غير قانونية مع او من القدمين على العارضة</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r>
              <a:tr h="312271">
                <a:tc>
                  <a:txBody>
                    <a:bodyPr/>
                    <a:lstStyle/>
                    <a:p>
                      <a:pPr algn="ctr" rtl="1">
                        <a:lnSpc>
                          <a:spcPct val="107000"/>
                        </a:lnSpc>
                        <a:spcAft>
                          <a:spcPts val="550"/>
                        </a:spcAft>
                      </a:pPr>
                      <a:r>
                        <a:rPr lang="ar-IQ" sz="1100">
                          <a:effectLst/>
                        </a:rPr>
                        <a:t>ثني الذراعين عند اعادة المسك بعد حركات الطيران</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r>
              <a:tr h="297404">
                <a:tc rowSpan="2">
                  <a:txBody>
                    <a:bodyPr/>
                    <a:lstStyle/>
                    <a:p>
                      <a:pPr algn="ctr" rtl="1">
                        <a:lnSpc>
                          <a:spcPct val="107000"/>
                        </a:lnSpc>
                        <a:spcAft>
                          <a:spcPts val="550"/>
                        </a:spcAft>
                      </a:pPr>
                      <a:r>
                        <a:rPr lang="ar-JO" sz="1100">
                          <a:effectLst/>
                        </a:rPr>
                        <a:t>ثني الركبتين خلال حركات المرجحة</a:t>
                      </a:r>
                      <a:endParaRPr lang="en-US" sz="1100">
                        <a:effectLst/>
                        <a:latin typeface="Calibri"/>
                        <a:ea typeface="Calibri"/>
                        <a:cs typeface="Arial"/>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rowSpan="2">
                  <a:txBody>
                    <a:bodyPr/>
                    <a:lstStyle/>
                    <a:p>
                      <a:pPr rtl="1">
                        <a:lnSpc>
                          <a:spcPct val="107000"/>
                        </a:lnSpc>
                      </a:pPr>
                      <a:endParaRPr lang="en-US" sz="1100">
                        <a:effectLst/>
                        <a:latin typeface="Calibri"/>
                      </a:endParaRPr>
                    </a:p>
                  </a:txBody>
                  <a:tcPr anchor="ctr"/>
                </a:tc>
                <a:tc rowSpan="2">
                  <a:txBody>
                    <a:bodyPr/>
                    <a:lstStyle/>
                    <a:p>
                      <a:pPr rtl="1">
                        <a:lnSpc>
                          <a:spcPct val="107000"/>
                        </a:lnSpc>
                      </a:pPr>
                      <a:endParaRPr lang="en-US" sz="1100">
                        <a:effectLst/>
                        <a:latin typeface="Calibri"/>
                      </a:endParaRPr>
                    </a:p>
                  </a:txBody>
                  <a:tcPr anchor="ctr"/>
                </a:tc>
              </a:tr>
              <a:tr h="297404">
                <a:tc vMerge="1">
                  <a:txBody>
                    <a:bodyPr/>
                    <a:lstStyle/>
                    <a:p>
                      <a:pPr rtl="1"/>
                      <a:endParaRPr lang="ar-IQ"/>
                    </a:p>
                  </a:txBody>
                  <a:tcPr/>
                </a:tc>
                <a:tc>
                  <a:txBody>
                    <a:bodyPr/>
                    <a:lstStyle/>
                    <a:p>
                      <a:pPr algn="ctr" rtl="1">
                        <a:lnSpc>
                          <a:spcPct val="107000"/>
                        </a:lnSpc>
                        <a:spcAft>
                          <a:spcPts val="550"/>
                        </a:spcAft>
                      </a:pPr>
                      <a:r>
                        <a:rPr lang="ar-IQ" sz="1100">
                          <a:effectLst/>
                        </a:rPr>
                        <a:t>كل مرة</a:t>
                      </a:r>
                      <a:endParaRPr lang="en-US" sz="1100">
                        <a:effectLst/>
                        <a:latin typeface="Calibri"/>
                        <a:ea typeface="Calibri"/>
                        <a:cs typeface="Arial"/>
                      </a:endParaRPr>
                    </a:p>
                  </a:txBody>
                  <a:tcPr anchor="ctr"/>
                </a:tc>
                <a:tc vMerge="1">
                  <a:txBody>
                    <a:bodyPr/>
                    <a:lstStyle/>
                    <a:p>
                      <a:pPr rtl="1"/>
                      <a:endParaRPr lang="ar-IQ"/>
                    </a:p>
                  </a:txBody>
                  <a:tcPr/>
                </a:tc>
                <a:tc vMerge="1">
                  <a:txBody>
                    <a:bodyPr/>
                    <a:lstStyle/>
                    <a:p>
                      <a:pPr rtl="1"/>
                      <a:endParaRPr lang="ar-IQ"/>
                    </a:p>
                  </a:txBody>
                  <a:tcPr/>
                </a:tc>
              </a:tr>
              <a:tr h="297404">
                <a:tc>
                  <a:txBody>
                    <a:bodyPr/>
                    <a:lstStyle/>
                    <a:p>
                      <a:pPr algn="ctr" rtl="1">
                        <a:lnSpc>
                          <a:spcPct val="107000"/>
                        </a:lnSpc>
                        <a:spcAft>
                          <a:spcPts val="550"/>
                        </a:spcAft>
                      </a:pPr>
                      <a:r>
                        <a:rPr lang="ar-IQ" sz="1100">
                          <a:effectLst/>
                        </a:rPr>
                        <a:t>الحركات التي لاتستمر بالاتجاه المطلوب او المرغوب</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c>
                  <a:txBody>
                    <a:bodyPr/>
                    <a:lstStyle/>
                    <a:p>
                      <a:pPr rtl="1">
                        <a:lnSpc>
                          <a:spcPct val="107000"/>
                        </a:lnSpc>
                      </a:pPr>
                      <a:endParaRPr lang="en-US" sz="1100">
                        <a:effectLst/>
                        <a:latin typeface="Calibri"/>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r>
              <a:tr h="297404">
                <a:tc>
                  <a:txBody>
                    <a:bodyPr/>
                    <a:lstStyle/>
                    <a:p>
                      <a:pPr algn="ctr" rtl="1">
                        <a:lnSpc>
                          <a:spcPct val="107000"/>
                        </a:lnSpc>
                        <a:spcAft>
                          <a:spcPts val="550"/>
                        </a:spcAft>
                      </a:pPr>
                      <a:r>
                        <a:rPr lang="ar-IQ" sz="1100">
                          <a:effectLst/>
                        </a:rPr>
                        <a:t>اي حركة طيران بقلبة هوائية فوق العارضة بدون دوران كبير بعد ذلك</a:t>
                      </a:r>
                      <a:endParaRPr lang="en-US" sz="1100">
                        <a:effectLst/>
                        <a:latin typeface="Calibri"/>
                        <a:ea typeface="Calibri"/>
                        <a:cs typeface="Arial"/>
                      </a:endParaRPr>
                    </a:p>
                  </a:txBody>
                  <a:tcPr anchor="ctr"/>
                </a:tc>
                <a:tc>
                  <a:txBody>
                    <a:bodyPr/>
                    <a:lstStyle/>
                    <a:p>
                      <a:pPr rtl="1">
                        <a:lnSpc>
                          <a:spcPct val="107000"/>
                        </a:lnSpc>
                      </a:pPr>
                      <a:endParaRPr lang="en-US" sz="1100">
                        <a:effectLst/>
                        <a:latin typeface="Calibri"/>
                      </a:endParaRPr>
                    </a:p>
                  </a:txBody>
                  <a:tcPr anchor="ctr"/>
                </a:tc>
                <a:tc>
                  <a:txBody>
                    <a:bodyPr/>
                    <a:lstStyle/>
                    <a:p>
                      <a:pPr algn="ctr" rtl="1">
                        <a:lnSpc>
                          <a:spcPct val="107000"/>
                        </a:lnSpc>
                        <a:spcAft>
                          <a:spcPts val="550"/>
                        </a:spcAft>
                      </a:pPr>
                      <a:r>
                        <a:rPr lang="ar-IQ" sz="1100">
                          <a:effectLst/>
                        </a:rPr>
                        <a:t>+</a:t>
                      </a:r>
                      <a:endParaRPr lang="en-US" sz="1100">
                        <a:effectLst/>
                        <a:latin typeface="Calibri"/>
                        <a:ea typeface="Calibri"/>
                        <a:cs typeface="Arial"/>
                      </a:endParaRPr>
                    </a:p>
                  </a:txBody>
                  <a:tcPr anchor="ctr"/>
                </a:tc>
                <a:tc>
                  <a:txBody>
                    <a:bodyPr/>
                    <a:lstStyle/>
                    <a:p>
                      <a:pPr rtl="1">
                        <a:lnSpc>
                          <a:spcPct val="107000"/>
                        </a:lnSpc>
                      </a:pPr>
                      <a:endParaRPr lang="en-US" sz="1100" dirty="0">
                        <a:effectLst/>
                        <a:latin typeface="Calibri"/>
                      </a:endParaRPr>
                    </a:p>
                  </a:txBody>
                  <a:tcPr anchor="ctr"/>
                </a:tc>
              </a:tr>
            </a:tbl>
          </a:graphicData>
        </a:graphic>
      </p:graphicFrame>
    </p:spTree>
    <p:extLst>
      <p:ext uri="{BB962C8B-B14F-4D97-AF65-F5344CB8AC3E}">
        <p14:creationId xmlns:p14="http://schemas.microsoft.com/office/powerpoint/2010/main" val="39973470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496944" cy="5693866"/>
          </a:xfrm>
          <a:prstGeom prst="rect">
            <a:avLst/>
          </a:prstGeom>
        </p:spPr>
        <p:txBody>
          <a:bodyPr wrap="square">
            <a:spAutoFit/>
          </a:bodyPr>
          <a:lstStyle/>
          <a:p>
            <a:r>
              <a:rPr lang="ar-SA" sz="2800" b="1" u="sng" dirty="0">
                <a:solidFill>
                  <a:srgbClr val="FF0000"/>
                </a:solidFill>
              </a:rPr>
              <a:t>جهاز العقلة وقياساته القانونية </a:t>
            </a:r>
            <a:endParaRPr lang="en-US" sz="2800" dirty="0">
              <a:solidFill>
                <a:srgbClr val="FF0000"/>
              </a:solidFill>
            </a:endParaRPr>
          </a:p>
          <a:p>
            <a:r>
              <a:rPr lang="ar-SA" sz="2800" dirty="0"/>
              <a:t>     يُعد جهاز العقلة من أجهزة الجمناستك التي تتطلب من اللاعب مهارةً خاصةً ودقة في الأداء ، لما تتصف به طبيعة الحركات التي تُؤدى على هذا الجهاز ، من مرونة وتوافق عضلي عصبي ، كما أن هذه الحركات تُؤدى بدون توقف ، إذ أن السمة الغالبة عليه هي المرجحة . </a:t>
            </a:r>
            <a:endParaRPr lang="en-US" sz="2800" dirty="0"/>
          </a:p>
          <a:p>
            <a:r>
              <a:rPr lang="ar-SA" sz="2800" dirty="0"/>
              <a:t>     لقد شهد الجهاز تغييرات كثيرة مع مرور الزمن ، من حيث القياسات ، وشكل العارضة ونوعيتها ، قبل أن يصل الجهاز إلى الشكل الحالي . </a:t>
            </a:r>
            <a:endParaRPr lang="en-US" sz="2800" dirty="0"/>
          </a:p>
          <a:p>
            <a:r>
              <a:rPr lang="ar-SA" sz="2800" dirty="0"/>
              <a:t>     ففي سنة ( 1812 ) أوجد فريدريك لودفيج يان - والذي يعتبر رائد الجمناستك في ألمانيا </a:t>
            </a:r>
            <a:r>
              <a:rPr lang="en-US" sz="2800" dirty="0"/>
              <a:t>–</a:t>
            </a:r>
            <a:r>
              <a:rPr lang="ar-SA" sz="2800" dirty="0"/>
              <a:t> العقلة ، إذ استخدم في بداية الأمر أغصان أشجار البلوط  ( </a:t>
            </a:r>
            <a:r>
              <a:rPr lang="en-US" sz="2800" dirty="0"/>
              <a:t>Oak</a:t>
            </a:r>
            <a:r>
              <a:rPr lang="ar-SA" sz="2800" dirty="0"/>
              <a:t> ) ذات الأغصان الكثيرة ، وغرض تمارينه على العقلة هو اكتساب القوة عن طريق السحب ثم السحب لغرض الارتكاز . </a:t>
            </a:r>
            <a:endParaRPr lang="en-US" sz="2800" dirty="0"/>
          </a:p>
          <a:p>
            <a:r>
              <a:rPr lang="ar-SA" sz="2800" dirty="0"/>
              <a:t>     وبعد فترة أستعمل ( يان ) المرجحة على العقلة بجانب تمارين القوة ، وفي سنة ( 1850 ) أستعيض عن السلك الحديدي بالعارضة الحديدية . </a:t>
            </a:r>
            <a:endParaRPr lang="en-US" sz="2800" dirty="0"/>
          </a:p>
        </p:txBody>
      </p:sp>
    </p:spTree>
    <p:extLst>
      <p:ext uri="{BB962C8B-B14F-4D97-AF65-F5344CB8AC3E}">
        <p14:creationId xmlns:p14="http://schemas.microsoft.com/office/powerpoint/2010/main" val="27364608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28002"/>
            <a:ext cx="8640960" cy="5909310"/>
          </a:xfrm>
          <a:prstGeom prst="rect">
            <a:avLst/>
          </a:prstGeom>
        </p:spPr>
        <p:txBody>
          <a:bodyPr wrap="square">
            <a:spAutoFit/>
          </a:bodyPr>
          <a:lstStyle/>
          <a:p>
            <a:r>
              <a:rPr lang="ar-SA" b="1" u="sng" dirty="0">
                <a:solidFill>
                  <a:srgbClr val="FF0000"/>
                </a:solidFill>
              </a:rPr>
              <a:t>مهارة الطلوع بالكب على جهاز العقلة </a:t>
            </a:r>
            <a:endParaRPr lang="en-US" u="sng" dirty="0">
              <a:solidFill>
                <a:srgbClr val="FF0000"/>
              </a:solidFill>
            </a:endParaRPr>
          </a:p>
          <a:p>
            <a:r>
              <a:rPr lang="ar-SA" dirty="0"/>
              <a:t>    تُعد حركات الكب من أهم حركات الربط ، ومع اختلاف أسلوب البدء والمسك ، نجد أن تكنيك الأداء دائماً يتماثل ، وإن طاقة المرجحة تنتقل إلى الجذع عند توقفها ، ومع استخدام ردّ فعل الارتكاز ، يمكن للجسم أن يرتفع إلى وضع أعلى على الجهاز . </a:t>
            </a:r>
            <a:endParaRPr lang="en-US" dirty="0"/>
          </a:p>
          <a:p>
            <a:r>
              <a:rPr lang="ar-SA" dirty="0"/>
              <a:t>    والهدف أو الغرض الرئيسي من حركة الكب ، هو الوصول بالجسم من المستوى الواطئ إلى المستوى العالي عن طريق ثني ومد الجسم من مفصل الورك . </a:t>
            </a:r>
            <a:endParaRPr lang="en-US" dirty="0"/>
          </a:p>
          <a:p>
            <a:r>
              <a:rPr lang="ar-SA" dirty="0"/>
              <a:t> </a:t>
            </a:r>
            <a:endParaRPr lang="en-US" dirty="0"/>
          </a:p>
          <a:p>
            <a:r>
              <a:rPr lang="ar-SA" b="1" u="sng" dirty="0">
                <a:solidFill>
                  <a:srgbClr val="FF0000"/>
                </a:solidFill>
              </a:rPr>
              <a:t>أقسام حركة الكب على جهاز العقلة </a:t>
            </a:r>
            <a:endParaRPr lang="en-US" dirty="0">
              <a:solidFill>
                <a:srgbClr val="FF0000"/>
              </a:solidFill>
            </a:endParaRPr>
          </a:p>
          <a:p>
            <a:r>
              <a:rPr lang="ar-SA" dirty="0"/>
              <a:t>     تقسم النواحي الفنية لحركة الكب الى ثلاثة أقسام هي : </a:t>
            </a:r>
            <a:endParaRPr lang="en-US" dirty="0"/>
          </a:p>
          <a:p>
            <a:r>
              <a:rPr lang="ar-SA" b="1" dirty="0"/>
              <a:t>1. القسم التحضيري </a:t>
            </a:r>
            <a:endParaRPr lang="en-US" dirty="0"/>
          </a:p>
          <a:p>
            <a:r>
              <a:rPr lang="ar-SA" dirty="0"/>
              <a:t>     يرفع الطالب الذراعين أماماً وهما مفرودتان ليمسك العقلة المسكة العلوية ، ثم يدفع الأرض بالقدمين معاً ويرفع الحوض ، وذلك بثني مفصل الفخذ قليلاً ، بعد ذلك يتمرجح الجسم إلى الأمام ، والرجلان قريبتان من الأرض حتى يمدّ الطالب مفصلي الفخذين ويستقيم الجسم تقريباً ( أي لا يصل إلى مدّ تام ) . </a:t>
            </a:r>
            <a:endParaRPr lang="en-US" dirty="0"/>
          </a:p>
          <a:p>
            <a:r>
              <a:rPr lang="ar-SA" b="1" dirty="0"/>
              <a:t>2. القسم الرئيسي </a:t>
            </a:r>
            <a:endParaRPr lang="en-US" dirty="0"/>
          </a:p>
          <a:p>
            <a:r>
              <a:rPr lang="ar-SA" dirty="0"/>
              <a:t>    عندما تصل المرجحة إلى نقطة السكون أماماً ، يثني الطالب مفصلي الفخذين بحيث يقترب مشطا القدمين من العقلة </a:t>
            </a:r>
            <a:r>
              <a:rPr lang="en-US" dirty="0"/>
              <a:t>–</a:t>
            </a:r>
            <a:r>
              <a:rPr lang="ar-SA" dirty="0"/>
              <a:t> مع بقاء الذراعين مفرودتين وتوجيه النظر إلى العقلة </a:t>
            </a:r>
            <a:r>
              <a:rPr lang="en-US" dirty="0"/>
              <a:t>– </a:t>
            </a:r>
            <a:r>
              <a:rPr lang="ar-SA" dirty="0"/>
              <a:t>، بذلك يكون قد وصل الطالب إلى وضع الكب . </a:t>
            </a:r>
            <a:endParaRPr lang="en-US" dirty="0"/>
          </a:p>
          <a:p>
            <a:r>
              <a:rPr lang="ar-SA" dirty="0"/>
              <a:t>    وفي نهاية مرجحة الجسم إلى الخلف ، يمدّ الطالب مفصلي الورك مع تزحلق الرجلين قريباً من العارضة حتى مفصلي الورك تقريباً ، وهنا يبدأ الضغط باليدين على العقلة لرفع الجسم إلى الأعلى حتى تصبح الكتفان فوق العقلة . </a:t>
            </a:r>
            <a:endParaRPr lang="en-US" dirty="0"/>
          </a:p>
          <a:p>
            <a:r>
              <a:rPr lang="ar-SA" dirty="0"/>
              <a:t> </a:t>
            </a:r>
            <a:endParaRPr lang="en-US" dirty="0"/>
          </a:p>
          <a:p>
            <a:r>
              <a:rPr lang="ar-SA" b="1" dirty="0"/>
              <a:t>3. القسم النهائي </a:t>
            </a:r>
            <a:endParaRPr lang="en-US" dirty="0"/>
          </a:p>
          <a:p>
            <a:r>
              <a:rPr lang="ar-SA" dirty="0"/>
              <a:t>    بإيقاف حركة المد ، تنتقل مرجحة الرجلين إلى الجذع ، ويصل الطالب إلى وضع الارتكاز   الأمامي . </a:t>
            </a:r>
            <a:endParaRPr lang="en-US" dirty="0"/>
          </a:p>
        </p:txBody>
      </p:sp>
    </p:spTree>
    <p:extLst>
      <p:ext uri="{BB962C8B-B14F-4D97-AF65-F5344CB8AC3E}">
        <p14:creationId xmlns:p14="http://schemas.microsoft.com/office/powerpoint/2010/main" val="1466105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can10033"/>
          <p:cNvPicPr>
            <a:picLocks noChangeAspect="1" noChangeArrowheads="1"/>
          </p:cNvPicPr>
          <p:nvPr/>
        </p:nvPicPr>
        <p:blipFill>
          <a:blip r:embed="rId2">
            <a:lum contrast="100000"/>
            <a:extLst>
              <a:ext uri="{28A0092B-C50C-407E-A947-70E740481C1C}">
                <a14:useLocalDpi xmlns:a14="http://schemas.microsoft.com/office/drawing/2010/main" val="0"/>
              </a:ext>
            </a:extLst>
          </a:blip>
          <a:srcRect l="7489" t="7065" r="21417" b="4892"/>
          <a:stretch>
            <a:fillRect/>
          </a:stretch>
        </p:blipFill>
        <p:spPr bwMode="auto">
          <a:xfrm>
            <a:off x="1331640" y="188641"/>
            <a:ext cx="7082035"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323528" y="2204864"/>
            <a:ext cx="8424936" cy="4524315"/>
          </a:xfrm>
          <a:prstGeom prst="rect">
            <a:avLst/>
          </a:prstGeom>
        </p:spPr>
        <p:txBody>
          <a:bodyPr wrap="square">
            <a:spAutoFit/>
          </a:bodyPr>
          <a:lstStyle/>
          <a:p>
            <a:r>
              <a:rPr lang="ar-IQ" sz="2400" b="1" u="sng" dirty="0">
                <a:solidFill>
                  <a:srgbClr val="FF0000"/>
                </a:solidFill>
              </a:rPr>
              <a:t>الدائرة الأمامية الصغيرة :</a:t>
            </a:r>
            <a:endParaRPr lang="en-US" sz="2400" dirty="0">
              <a:solidFill>
                <a:srgbClr val="FF0000"/>
              </a:solidFill>
            </a:endParaRPr>
          </a:p>
          <a:p>
            <a:pPr lvl="0"/>
            <a:r>
              <a:rPr lang="ar-IQ" sz="2400" dirty="0"/>
              <a:t>القسم التحضيري : من الارتكاز المواجه ( الامساك من الاعلى ) يرفع اللاعب نفسه قليلا ، ويعمل استدارة قليلة في الظهر بدون ثني في مفصلي الوركين ، ويضغط على العقلة بقوة بالفخذين .</a:t>
            </a:r>
            <a:endParaRPr lang="en-US" sz="2400" dirty="0"/>
          </a:p>
          <a:p>
            <a:pPr lvl="0"/>
            <a:r>
              <a:rPr lang="ar-IQ" sz="2400" dirty="0"/>
              <a:t>القسم الرئيسي : يسقط اللاعب بجسمه الى الامام مع </a:t>
            </a:r>
            <a:r>
              <a:rPr lang="ar-IQ" sz="2400" dirty="0" err="1"/>
              <a:t>ارجحة</a:t>
            </a:r>
            <a:r>
              <a:rPr lang="ar-IQ" sz="2400" dirty="0"/>
              <a:t> الرجلين الى الخلف والى الاعلى بحيث يكون الجذع والرجلان على استقامة واحدة ، وبعد ان تتجاوز الكتفان المستوى الافقي ، ويكون في الربع الثاني من </a:t>
            </a:r>
            <a:r>
              <a:rPr lang="ar-IQ" sz="2400" dirty="0" err="1"/>
              <a:t>الارجحة</a:t>
            </a:r>
            <a:r>
              <a:rPr lang="ar-IQ" sz="2400" dirty="0"/>
              <a:t> الدائرية ، يثني مفصلي الوركين بسرعة محاولا ان يلحق قدميه بجذعه ، بالثني السريع يقرب كتلة الجسم لنقطة الدوران وتكبر بذلك سرعة الدوران .</a:t>
            </a:r>
            <a:endParaRPr lang="en-US" sz="2400" dirty="0"/>
          </a:p>
          <a:p>
            <a:pPr lvl="0"/>
            <a:r>
              <a:rPr lang="ar-IQ" sz="2400" dirty="0"/>
              <a:t>القسم النهائي : يستمر سير الدوران بالمسك من الاعلى وعند وصول الجسم الى المستوى العمودي يدفع اللاعب العارضة الى الاسفل ويمد مفصلي الوركين مع </a:t>
            </a:r>
            <a:r>
              <a:rPr lang="ar-IQ" sz="2400" dirty="0" err="1"/>
              <a:t>ارجحة</a:t>
            </a:r>
            <a:r>
              <a:rPr lang="ar-IQ" sz="2400" dirty="0"/>
              <a:t> الرجلين خلفا ليثبت في وضع الارتكاز الامامي .</a:t>
            </a:r>
            <a:endParaRPr lang="en-US" sz="2400" dirty="0"/>
          </a:p>
        </p:txBody>
      </p:sp>
    </p:spTree>
    <p:extLst>
      <p:ext uri="{BB962C8B-B14F-4D97-AF65-F5344CB8AC3E}">
        <p14:creationId xmlns:p14="http://schemas.microsoft.com/office/powerpoint/2010/main" val="13927558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can10032"/>
          <p:cNvPicPr>
            <a:picLocks noChangeAspect="1" noChangeArrowheads="1"/>
          </p:cNvPicPr>
          <p:nvPr/>
        </p:nvPicPr>
        <p:blipFill>
          <a:blip r:embed="rId2">
            <a:lum contrast="60000"/>
            <a:extLst>
              <a:ext uri="{28A0092B-C50C-407E-A947-70E740481C1C}">
                <a14:useLocalDpi xmlns:a14="http://schemas.microsoft.com/office/drawing/2010/main" val="0"/>
              </a:ext>
            </a:extLst>
          </a:blip>
          <a:srcRect/>
          <a:stretch>
            <a:fillRect/>
          </a:stretch>
        </p:blipFill>
        <p:spPr bwMode="auto">
          <a:xfrm>
            <a:off x="467544" y="188640"/>
            <a:ext cx="8352928"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مستطيل 3"/>
          <p:cNvSpPr/>
          <p:nvPr/>
        </p:nvSpPr>
        <p:spPr>
          <a:xfrm>
            <a:off x="323528" y="1720840"/>
            <a:ext cx="8496944" cy="4893647"/>
          </a:xfrm>
          <a:prstGeom prst="rect">
            <a:avLst/>
          </a:prstGeom>
        </p:spPr>
        <p:txBody>
          <a:bodyPr wrap="square">
            <a:spAutoFit/>
          </a:bodyPr>
          <a:lstStyle/>
          <a:p>
            <a:r>
              <a:rPr lang="ar-SA" sz="2400" b="1" u="sng" dirty="0">
                <a:solidFill>
                  <a:srgbClr val="FF0000"/>
                </a:solidFill>
              </a:rPr>
              <a:t>الطلوع بالدوران الخلفي :</a:t>
            </a:r>
            <a:endParaRPr lang="en-US" sz="2400" dirty="0">
              <a:solidFill>
                <a:srgbClr val="FF0000"/>
              </a:solidFill>
            </a:endParaRPr>
          </a:p>
          <a:p>
            <a:r>
              <a:rPr lang="ar-SA" sz="2400" dirty="0"/>
              <a:t>     تؤدى حركة الطلوع بالدوران الخلفي </a:t>
            </a:r>
            <a:r>
              <a:rPr lang="ar-SA" sz="2400" dirty="0" err="1"/>
              <a:t>بالارجحة</a:t>
            </a:r>
            <a:r>
              <a:rPr lang="ar-SA" sz="2400" dirty="0"/>
              <a:t> اذا كانت العقلة عالية ، ومن النهوض الفردي او الزوجي اذا كانت العقلة واطئة وفيما </a:t>
            </a:r>
            <a:r>
              <a:rPr lang="ar-SA" sz="2400" dirty="0" err="1"/>
              <a:t>ياتي</a:t>
            </a:r>
            <a:r>
              <a:rPr lang="ar-SA" sz="2400" dirty="0"/>
              <a:t> شرح الطلوع بالدوران الخلفي للارتكاز على العقلة الواطئة .</a:t>
            </a:r>
            <a:endParaRPr lang="en-US" sz="2400" dirty="0"/>
          </a:p>
          <a:p>
            <a:r>
              <a:rPr lang="ar-SA" sz="2400" dirty="0"/>
              <a:t>النواحي الفنية :</a:t>
            </a:r>
            <a:endParaRPr lang="en-US" sz="2400" dirty="0"/>
          </a:p>
          <a:p>
            <a:pPr lvl="0"/>
            <a:r>
              <a:rPr lang="ar-SA" sz="2400" dirty="0"/>
              <a:t>القسم التحضيري : من الوقوف الموازي المواجه يمسك اللاعب البار من الاعلى </a:t>
            </a:r>
            <a:r>
              <a:rPr lang="ar-SA" sz="2400" dirty="0" err="1"/>
              <a:t>ويؤرجح</a:t>
            </a:r>
            <a:r>
              <a:rPr lang="ar-SA" sz="2400" dirty="0"/>
              <a:t> احدى رجليه اماما .</a:t>
            </a:r>
            <a:endParaRPr lang="en-US" sz="2400" dirty="0"/>
          </a:p>
          <a:p>
            <a:pPr lvl="0"/>
            <a:r>
              <a:rPr lang="ar-SA" sz="2400" dirty="0"/>
              <a:t>القسم الرئيس : يدفع اللاعب الارض بقدم النهوض بقوة لتلحق بالقدم الحرة مع ثني الذراعين لتقريب مركز الثقل من محور الدوران مع ثني الراس خلفا لدوران الجسم الى الخلف حول بار العقلة وذلك برفع الرجلين خلفا </a:t>
            </a:r>
            <a:r>
              <a:rPr lang="ar-SA" sz="2400" dirty="0" smtClean="0"/>
              <a:t>.</a:t>
            </a:r>
          </a:p>
          <a:p>
            <a:r>
              <a:rPr lang="ar-SA" sz="2400" dirty="0"/>
              <a:t>القسم النهائي : يمد اللاعب الذراعين ومفصلي الوركين </a:t>
            </a:r>
            <a:r>
              <a:rPr lang="ar-SA" sz="2400" dirty="0" err="1"/>
              <a:t>لايقاف</a:t>
            </a:r>
            <a:r>
              <a:rPr lang="ar-SA" sz="2400" dirty="0"/>
              <a:t> سير الحركة للوصول الى وضع الارتكاز الامامي .</a:t>
            </a:r>
            <a:endParaRPr lang="en-US" sz="2400" dirty="0"/>
          </a:p>
          <a:p>
            <a:pPr lvl="0"/>
            <a:endParaRPr lang="en-US" sz="2400" dirty="0"/>
          </a:p>
        </p:txBody>
      </p:sp>
    </p:spTree>
    <p:extLst>
      <p:ext uri="{BB962C8B-B14F-4D97-AF65-F5344CB8AC3E}">
        <p14:creationId xmlns:p14="http://schemas.microsoft.com/office/powerpoint/2010/main" val="38158259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can10034"/>
          <p:cNvPicPr>
            <a:picLocks noChangeAspect="1" noChangeArrowheads="1"/>
          </p:cNvPicPr>
          <p:nvPr/>
        </p:nvPicPr>
        <p:blipFill>
          <a:blip r:embed="rId2">
            <a:lum contrast="100000"/>
            <a:extLst>
              <a:ext uri="{28A0092B-C50C-407E-A947-70E740481C1C}">
                <a14:useLocalDpi xmlns:a14="http://schemas.microsoft.com/office/drawing/2010/main" val="0"/>
              </a:ext>
            </a:extLst>
          </a:blip>
          <a:srcRect l="8899" t="10823" r="6323" b="13420"/>
          <a:stretch>
            <a:fillRect/>
          </a:stretch>
        </p:blipFill>
        <p:spPr bwMode="auto">
          <a:xfrm>
            <a:off x="426787" y="188640"/>
            <a:ext cx="8424936"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395536" y="1988840"/>
            <a:ext cx="8568952" cy="4154984"/>
          </a:xfrm>
          <a:prstGeom prst="rect">
            <a:avLst/>
          </a:prstGeom>
        </p:spPr>
        <p:txBody>
          <a:bodyPr wrap="square">
            <a:spAutoFit/>
          </a:bodyPr>
          <a:lstStyle/>
          <a:p>
            <a:r>
              <a:rPr lang="ar-SA" sz="2400" b="1" u="sng" dirty="0">
                <a:solidFill>
                  <a:srgbClr val="FF0000"/>
                </a:solidFill>
              </a:rPr>
              <a:t>الدائرة الخلفية الصغيرة :</a:t>
            </a:r>
            <a:endParaRPr lang="en-US" sz="2400" dirty="0">
              <a:solidFill>
                <a:srgbClr val="FF0000"/>
              </a:solidFill>
            </a:endParaRPr>
          </a:p>
          <a:p>
            <a:pPr lvl="0"/>
            <a:r>
              <a:rPr lang="ar-SA" sz="2400" dirty="0"/>
              <a:t>القسم التحضيري : من وضع الارتكاز الامامي ، يثني اللاعب مفصلي الوركين والذراعين ثم يقوم </a:t>
            </a:r>
            <a:r>
              <a:rPr lang="ar-SA" sz="2400" dirty="0" err="1"/>
              <a:t>بارجحة</a:t>
            </a:r>
            <a:r>
              <a:rPr lang="ar-SA" sz="2400" dirty="0"/>
              <a:t> الرجلين الى الخلف والى الاعلى مع مد الذراعين وابعاد الجسم عن محور   الدوران .</a:t>
            </a:r>
            <a:endParaRPr lang="en-US" sz="2400" dirty="0"/>
          </a:p>
          <a:p>
            <a:pPr lvl="0"/>
            <a:r>
              <a:rPr lang="ar-SA" sz="2400" dirty="0"/>
              <a:t>القسم الرئيس : هبوط الجسم بكامله من مفصلي الكتفين حتى القدمين وباثر الجاذبية الارضية مع ثبات الذراعين ممدودتين وعند وصول اللاعب الى وضع الارتكاز الامامي يتحرك بالكتفين خلفا مع الراس لتدوير الجسم حول المحور ( العارضة ) مع ثني مفصلي الوركين قليلا لتقريب اجزاء الجسم من محور الدوران لزيادة السرعة الزاوية وعند وصول الجسم مع المستوى العمودي يضغط بالجذع الى الاعلى وبالرجلين الى الاسفل .</a:t>
            </a:r>
            <a:endParaRPr lang="en-US" sz="2400" dirty="0"/>
          </a:p>
          <a:p>
            <a:pPr lvl="0"/>
            <a:r>
              <a:rPr lang="ar-SA" sz="2400" dirty="0"/>
              <a:t>القسم النهائي : عند وصول الجسم الى الوضع المائل العالي تمد جميع اجزاء الجسم للتقليل من سرعة الدوران ويتخذ وضع الارتكاز الامامي .</a:t>
            </a:r>
            <a:endParaRPr lang="en-US" sz="2400" dirty="0"/>
          </a:p>
        </p:txBody>
      </p:sp>
    </p:spTree>
    <p:extLst>
      <p:ext uri="{BB962C8B-B14F-4D97-AF65-F5344CB8AC3E}">
        <p14:creationId xmlns:p14="http://schemas.microsoft.com/office/powerpoint/2010/main" val="30979115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can10031"/>
          <p:cNvPicPr>
            <a:picLocks noChangeAspect="1" noChangeArrowheads="1"/>
          </p:cNvPicPr>
          <p:nvPr/>
        </p:nvPicPr>
        <p:blipFill>
          <a:blip r:embed="rId2">
            <a:lum contrast="60000"/>
            <a:extLst>
              <a:ext uri="{28A0092B-C50C-407E-A947-70E740481C1C}">
                <a14:useLocalDpi xmlns:a14="http://schemas.microsoft.com/office/drawing/2010/main" val="0"/>
              </a:ext>
            </a:extLst>
          </a:blip>
          <a:srcRect l="2654" t="19946" r="3061" b="15558"/>
          <a:stretch>
            <a:fillRect/>
          </a:stretch>
        </p:blipFill>
        <p:spPr bwMode="auto">
          <a:xfrm>
            <a:off x="323528" y="260648"/>
            <a:ext cx="8496944"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73387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TM01790491[[fn=بيروت]]</Template>
  <TotalTime>18</TotalTime>
  <Words>849</Words>
  <Application>Microsoft Office PowerPoint</Application>
  <PresentationFormat>عرض على الشاشة (3:4)‏</PresentationFormat>
  <Paragraphs>89</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Mylar</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kadhim</dc:creator>
  <cp:lastModifiedBy>kadhim</cp:lastModifiedBy>
  <cp:revision>8</cp:revision>
  <dcterms:created xsi:type="dcterms:W3CDTF">2018-12-10T22:35:08Z</dcterms:created>
  <dcterms:modified xsi:type="dcterms:W3CDTF">2018-12-10T22:53:26Z</dcterms:modified>
</cp:coreProperties>
</file>